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8" r:id="rId2"/>
  </p:sldMasterIdLst>
  <p:notesMasterIdLst>
    <p:notesMasterId r:id="rId30"/>
  </p:notesMasterIdLst>
  <p:handoutMasterIdLst>
    <p:handoutMasterId r:id="rId31"/>
  </p:handoutMasterIdLst>
  <p:sldIdLst>
    <p:sldId id="259" r:id="rId3"/>
    <p:sldId id="317" r:id="rId4"/>
    <p:sldId id="303" r:id="rId5"/>
    <p:sldId id="262" r:id="rId6"/>
    <p:sldId id="289" r:id="rId7"/>
    <p:sldId id="294" r:id="rId8"/>
    <p:sldId id="295" r:id="rId9"/>
    <p:sldId id="318" r:id="rId10"/>
    <p:sldId id="291" r:id="rId11"/>
    <p:sldId id="296" r:id="rId12"/>
    <p:sldId id="263" r:id="rId13"/>
    <p:sldId id="319" r:id="rId14"/>
    <p:sldId id="297" r:id="rId15"/>
    <p:sldId id="276" r:id="rId16"/>
    <p:sldId id="316" r:id="rId17"/>
    <p:sldId id="314" r:id="rId18"/>
    <p:sldId id="305" r:id="rId19"/>
    <p:sldId id="315" r:id="rId20"/>
    <p:sldId id="285" r:id="rId21"/>
    <p:sldId id="274" r:id="rId22"/>
    <p:sldId id="287" r:id="rId23"/>
    <p:sldId id="288" r:id="rId24"/>
    <p:sldId id="320" r:id="rId25"/>
    <p:sldId id="313" r:id="rId26"/>
    <p:sldId id="301" r:id="rId27"/>
    <p:sldId id="308" r:id="rId28"/>
    <p:sldId id="283" r:id="rId29"/>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339966"/>
    <a:srgbClr val="008080"/>
    <a:srgbClr val="008000"/>
    <a:srgbClr val="33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59" autoAdjust="0"/>
  </p:normalViewPr>
  <p:slideViewPr>
    <p:cSldViewPr>
      <p:cViewPr varScale="1">
        <p:scale>
          <a:sx n="87" d="100"/>
          <a:sy n="87" d="100"/>
        </p:scale>
        <p:origin x="1330" y="38"/>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2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27" tIns="46963" rIns="93927" bIns="46963"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4"/>
          </a:xfrm>
          <a:prstGeom prst="rect">
            <a:avLst/>
          </a:prstGeom>
        </p:spPr>
        <p:txBody>
          <a:bodyPr vert="horz" lIns="93927" tIns="46963" rIns="93927" bIns="46963" rtlCol="0"/>
          <a:lstStyle>
            <a:lvl1pPr algn="r">
              <a:defRPr sz="1200"/>
            </a:lvl1pPr>
          </a:lstStyle>
          <a:p>
            <a:fld id="{A6146BA2-B59C-4F07-BDDD-172D1B40E853}" type="datetimeFigureOut">
              <a:rPr lang="en-US" smtClean="0"/>
              <a:t>10/20/2015</a:t>
            </a:fld>
            <a:endParaRPr lang="en-US"/>
          </a:p>
        </p:txBody>
      </p:sp>
      <p:sp>
        <p:nvSpPr>
          <p:cNvPr id="4" name="Footer Placeholder 3"/>
          <p:cNvSpPr>
            <a:spLocks noGrp="1"/>
          </p:cNvSpPr>
          <p:nvPr>
            <p:ph type="ftr" sz="quarter" idx="2"/>
          </p:nvPr>
        </p:nvSpPr>
        <p:spPr>
          <a:xfrm>
            <a:off x="1" y="8893297"/>
            <a:ext cx="3066733" cy="468154"/>
          </a:xfrm>
          <a:prstGeom prst="rect">
            <a:avLst/>
          </a:prstGeom>
        </p:spPr>
        <p:txBody>
          <a:bodyPr vert="horz" lIns="93927" tIns="46963" rIns="93927" bIns="46963"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7"/>
            <a:ext cx="3066733" cy="468154"/>
          </a:xfrm>
          <a:prstGeom prst="rect">
            <a:avLst/>
          </a:prstGeom>
        </p:spPr>
        <p:txBody>
          <a:bodyPr vert="horz" lIns="93927" tIns="46963" rIns="93927" bIns="46963" rtlCol="0" anchor="b"/>
          <a:lstStyle>
            <a:lvl1pPr algn="r">
              <a:defRPr sz="1200"/>
            </a:lvl1pPr>
          </a:lstStyle>
          <a:p>
            <a:fld id="{26EC4171-A912-4F33-81C3-7104F9508FD8}" type="slidenum">
              <a:rPr lang="en-US" smtClean="0"/>
              <a:t>‹#›</a:t>
            </a:fld>
            <a:endParaRPr lang="en-US"/>
          </a:p>
        </p:txBody>
      </p:sp>
    </p:spTree>
    <p:extLst>
      <p:ext uri="{BB962C8B-B14F-4D97-AF65-F5344CB8AC3E}">
        <p14:creationId xmlns:p14="http://schemas.microsoft.com/office/powerpoint/2010/main" val="361693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4"/>
          </a:xfrm>
          <a:prstGeom prst="rect">
            <a:avLst/>
          </a:prstGeom>
        </p:spPr>
        <p:txBody>
          <a:bodyPr vert="horz" lIns="93927" tIns="46963" rIns="93927" bIns="46963" rtlCol="0"/>
          <a:lstStyle>
            <a:lvl1pPr algn="l">
              <a:defRPr sz="1200"/>
            </a:lvl1pPr>
          </a:lstStyle>
          <a:p>
            <a:endParaRPr lang="en-US"/>
          </a:p>
        </p:txBody>
      </p:sp>
      <p:sp>
        <p:nvSpPr>
          <p:cNvPr id="3" name="Date Placeholder 2"/>
          <p:cNvSpPr>
            <a:spLocks noGrp="1"/>
          </p:cNvSpPr>
          <p:nvPr>
            <p:ph type="dt" idx="1"/>
          </p:nvPr>
        </p:nvSpPr>
        <p:spPr>
          <a:xfrm>
            <a:off x="4008706" y="0"/>
            <a:ext cx="3066733" cy="468154"/>
          </a:xfrm>
          <a:prstGeom prst="rect">
            <a:avLst/>
          </a:prstGeom>
        </p:spPr>
        <p:txBody>
          <a:bodyPr vert="horz" lIns="93927" tIns="46963" rIns="93927" bIns="46963" rtlCol="0"/>
          <a:lstStyle>
            <a:lvl1pPr algn="r">
              <a:defRPr sz="1200"/>
            </a:lvl1pPr>
          </a:lstStyle>
          <a:p>
            <a:fld id="{DF2891DC-42BE-42D9-B25F-37A554919523}" type="datetimeFigureOut">
              <a:rPr lang="en-US" smtClean="0"/>
              <a:t>10/20/2015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27" tIns="46963" rIns="93927" bIns="46963"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27" tIns="46963" rIns="93927" bIns="469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7"/>
            <a:ext cx="3066733" cy="468154"/>
          </a:xfrm>
          <a:prstGeom prst="rect">
            <a:avLst/>
          </a:prstGeom>
        </p:spPr>
        <p:txBody>
          <a:bodyPr vert="horz" lIns="93927" tIns="46963" rIns="93927" bIns="46963"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8154"/>
          </a:xfrm>
          <a:prstGeom prst="rect">
            <a:avLst/>
          </a:prstGeom>
        </p:spPr>
        <p:txBody>
          <a:bodyPr vert="horz" lIns="93927" tIns="46963" rIns="93927" bIns="46963" rtlCol="0" anchor="b"/>
          <a:lstStyle>
            <a:lvl1pPr algn="r">
              <a:defRPr sz="1200"/>
            </a:lvl1pPr>
          </a:lstStyle>
          <a:p>
            <a:fld id="{AA084A48-A94C-40B5-92E5-1E817FDEF0BA}" type="slidenum">
              <a:rPr lang="en-US" smtClean="0"/>
              <a:t>‹#›</a:t>
            </a:fld>
            <a:endParaRPr lang="en-US"/>
          </a:p>
        </p:txBody>
      </p:sp>
    </p:spTree>
    <p:extLst>
      <p:ext uri="{BB962C8B-B14F-4D97-AF65-F5344CB8AC3E}">
        <p14:creationId xmlns:p14="http://schemas.microsoft.com/office/powerpoint/2010/main" val="414571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a:t>
            </a:fld>
            <a:endParaRPr lang="en-US"/>
          </a:p>
        </p:txBody>
      </p:sp>
    </p:spTree>
    <p:extLst>
      <p:ext uri="{BB962C8B-B14F-4D97-AF65-F5344CB8AC3E}">
        <p14:creationId xmlns:p14="http://schemas.microsoft.com/office/powerpoint/2010/main" val="124428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10</a:t>
            </a:fld>
            <a:endParaRPr lang="en-US"/>
          </a:p>
        </p:txBody>
      </p:sp>
    </p:spTree>
    <p:extLst>
      <p:ext uri="{BB962C8B-B14F-4D97-AF65-F5344CB8AC3E}">
        <p14:creationId xmlns:p14="http://schemas.microsoft.com/office/powerpoint/2010/main" val="293830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11</a:t>
            </a:fld>
            <a:endParaRPr lang="en-US"/>
          </a:p>
        </p:txBody>
      </p:sp>
    </p:spTree>
    <p:extLst>
      <p:ext uri="{BB962C8B-B14F-4D97-AF65-F5344CB8AC3E}">
        <p14:creationId xmlns:p14="http://schemas.microsoft.com/office/powerpoint/2010/main" val="293830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12</a:t>
            </a:fld>
            <a:endParaRPr lang="en-US"/>
          </a:p>
        </p:txBody>
      </p:sp>
    </p:spTree>
    <p:extLst>
      <p:ext uri="{BB962C8B-B14F-4D97-AF65-F5344CB8AC3E}">
        <p14:creationId xmlns:p14="http://schemas.microsoft.com/office/powerpoint/2010/main" val="293830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13</a:t>
            </a:fld>
            <a:endParaRPr lang="en-US"/>
          </a:p>
        </p:txBody>
      </p:sp>
    </p:spTree>
    <p:extLst>
      <p:ext uri="{BB962C8B-B14F-4D97-AF65-F5344CB8AC3E}">
        <p14:creationId xmlns:p14="http://schemas.microsoft.com/office/powerpoint/2010/main" val="293830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84A48-A94C-40B5-92E5-1E817FDEF0BA}" type="slidenum">
              <a:rPr lang="en-US" smtClean="0"/>
              <a:t>14</a:t>
            </a:fld>
            <a:endParaRPr lang="en-US"/>
          </a:p>
        </p:txBody>
      </p:sp>
    </p:spTree>
    <p:extLst>
      <p:ext uri="{BB962C8B-B14F-4D97-AF65-F5344CB8AC3E}">
        <p14:creationId xmlns:p14="http://schemas.microsoft.com/office/powerpoint/2010/main" val="313630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a:solidFill>
                  <a:srgbClr val="4D4D4D"/>
                </a:solidFill>
              </a:rPr>
              <a:t>Prop-Synchronized” PWM in Hz assumes 2,300 RPM shaft speed</a:t>
            </a:r>
            <a:endParaRPr lang="en-US" b="0" dirty="0"/>
          </a:p>
        </p:txBody>
      </p:sp>
      <p:sp>
        <p:nvSpPr>
          <p:cNvPr id="4" name="Slide Number Placeholder 3"/>
          <p:cNvSpPr>
            <a:spLocks noGrp="1"/>
          </p:cNvSpPr>
          <p:nvPr>
            <p:ph type="sldNum" sz="quarter" idx="10"/>
          </p:nvPr>
        </p:nvSpPr>
        <p:spPr/>
        <p:txBody>
          <a:bodyPr/>
          <a:lstStyle/>
          <a:p>
            <a:fld id="{AA084A48-A94C-40B5-92E5-1E817FDEF0BA}" type="slidenum">
              <a:rPr lang="en-US" smtClean="0"/>
              <a:t>15</a:t>
            </a:fld>
            <a:endParaRPr lang="en-US"/>
          </a:p>
        </p:txBody>
      </p:sp>
    </p:spTree>
    <p:extLst>
      <p:ext uri="{BB962C8B-B14F-4D97-AF65-F5344CB8AC3E}">
        <p14:creationId xmlns:p14="http://schemas.microsoft.com/office/powerpoint/2010/main" val="2379377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talk some more about SSL-based IR…</a:t>
            </a:r>
          </a:p>
          <a:p>
            <a:r>
              <a:rPr lang="en-US" sz="1200" kern="1200" dirty="0" smtClean="0">
                <a:solidFill>
                  <a:schemeClr val="tx1"/>
                </a:solidFill>
                <a:latin typeface="+mn-lt"/>
                <a:ea typeface="+mn-ea"/>
                <a:cs typeface="+mn-cs"/>
              </a:rPr>
              <a:t>IR Bands:</a:t>
            </a:r>
          </a:p>
          <a:p>
            <a:r>
              <a:rPr lang="en-US" sz="1200" kern="1200" dirty="0" smtClean="0">
                <a:solidFill>
                  <a:schemeClr val="tx1"/>
                </a:solidFill>
                <a:latin typeface="+mn-lt"/>
                <a:ea typeface="+mn-ea"/>
                <a:cs typeface="+mn-cs"/>
              </a:rPr>
              <a:t>- Near Infrared (NIR): 750 nm to 1,400 nm</a:t>
            </a:r>
          </a:p>
          <a:p>
            <a:r>
              <a:rPr lang="en-US" sz="1200" kern="1200" dirty="0" smtClean="0">
                <a:solidFill>
                  <a:schemeClr val="tx1"/>
                </a:solidFill>
                <a:latin typeface="+mn-lt"/>
                <a:ea typeface="+mn-ea"/>
                <a:cs typeface="+mn-cs"/>
              </a:rPr>
              <a:t>- Short Wave Infrared (SWIR):</a:t>
            </a:r>
            <a:r>
              <a:rPr lang="el-GR" sz="1200" kern="1200" dirty="0" smtClean="0">
                <a:solidFill>
                  <a:schemeClr val="tx1"/>
                </a:solidFill>
                <a:latin typeface="+mn-lt"/>
                <a:ea typeface="+mn-ea"/>
                <a:cs typeface="+mn-cs"/>
              </a:rPr>
              <a:t> 1</a:t>
            </a:r>
            <a:r>
              <a:rPr lang="en-US" sz="1200" kern="1200" dirty="0" smtClean="0">
                <a:solidFill>
                  <a:schemeClr val="tx1"/>
                </a:solidFill>
                <a:latin typeface="+mn-lt"/>
                <a:ea typeface="+mn-ea"/>
                <a:cs typeface="+mn-cs"/>
              </a:rPr>
              <a:t>400 nm to 3000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 </a:t>
            </a:r>
          </a:p>
          <a:p>
            <a:r>
              <a:rPr lang="en-US" sz="1200" kern="1200" dirty="0" smtClean="0">
                <a:solidFill>
                  <a:schemeClr val="tx1"/>
                </a:solidFill>
                <a:latin typeface="+mn-lt"/>
                <a:ea typeface="+mn-ea"/>
                <a:cs typeface="+mn-cs"/>
              </a:rPr>
              <a:t>- Medium Wave Infrared (MWIR):</a:t>
            </a:r>
            <a:r>
              <a:rPr lang="el-GR" sz="1200" kern="1200" dirty="0" smtClean="0">
                <a:solidFill>
                  <a:schemeClr val="tx1"/>
                </a:solidFill>
                <a:latin typeface="+mn-lt"/>
                <a:ea typeface="+mn-ea"/>
                <a:cs typeface="+mn-cs"/>
              </a:rPr>
              <a:t> 3</a:t>
            </a:r>
            <a:r>
              <a:rPr lang="en-US" sz="1200" kern="1200" dirty="0" smtClean="0">
                <a:solidFill>
                  <a:schemeClr val="tx1"/>
                </a:solidFill>
                <a:latin typeface="+mn-lt"/>
                <a:ea typeface="+mn-ea"/>
                <a:cs typeface="+mn-cs"/>
              </a:rPr>
              <a:t>,000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 and 8,000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 </a:t>
            </a:r>
          </a:p>
          <a:p>
            <a:r>
              <a:rPr lang="en-US" sz="1200" kern="1200" dirty="0" smtClean="0">
                <a:solidFill>
                  <a:schemeClr val="tx1"/>
                </a:solidFill>
                <a:latin typeface="+mn-lt"/>
                <a:ea typeface="+mn-ea"/>
                <a:cs typeface="+mn-cs"/>
              </a:rPr>
              <a:t>- Long Wave Infrared:</a:t>
            </a:r>
            <a:r>
              <a:rPr lang="el-GR" sz="1200" kern="1200" dirty="0" smtClean="0">
                <a:solidFill>
                  <a:schemeClr val="tx1"/>
                </a:solidFill>
                <a:latin typeface="+mn-lt"/>
                <a:ea typeface="+mn-ea"/>
                <a:cs typeface="+mn-cs"/>
              </a:rPr>
              <a:t> 8</a:t>
            </a:r>
            <a:r>
              <a:rPr lang="en-US" sz="1200" kern="1200" dirty="0" smtClean="0">
                <a:solidFill>
                  <a:schemeClr val="tx1"/>
                </a:solidFill>
                <a:latin typeface="+mn-lt"/>
                <a:ea typeface="+mn-ea"/>
                <a:cs typeface="+mn-cs"/>
              </a:rPr>
              <a:t>,000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 and 15,000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a:t>
            </a:r>
          </a:p>
          <a:p>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16</a:t>
            </a:fld>
            <a:endParaRPr lang="en-US"/>
          </a:p>
        </p:txBody>
      </p:sp>
    </p:spTree>
    <p:extLst>
      <p:ext uri="{BB962C8B-B14F-4D97-AF65-F5344CB8AC3E}">
        <p14:creationId xmlns:p14="http://schemas.microsoft.com/office/powerpoint/2010/main" val="209929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48" eaLnBrk="0" hangingPunct="0">
              <a:defRPr>
                <a:solidFill>
                  <a:schemeClr val="tx1"/>
                </a:solidFill>
                <a:latin typeface="Arial" charset="0"/>
              </a:defRPr>
            </a:lvl1pPr>
            <a:lvl2pPr marL="742766" indent="-285679" defTabSz="966548" eaLnBrk="0" hangingPunct="0">
              <a:defRPr>
                <a:solidFill>
                  <a:schemeClr val="tx1"/>
                </a:solidFill>
                <a:latin typeface="Arial" charset="0"/>
              </a:defRPr>
            </a:lvl2pPr>
            <a:lvl3pPr marL="1142717" indent="-228544" defTabSz="966548" eaLnBrk="0" hangingPunct="0">
              <a:defRPr>
                <a:solidFill>
                  <a:schemeClr val="tx1"/>
                </a:solidFill>
                <a:latin typeface="Arial" charset="0"/>
              </a:defRPr>
            </a:lvl3pPr>
            <a:lvl4pPr marL="1599803" indent="-228544" defTabSz="966548" eaLnBrk="0" hangingPunct="0">
              <a:defRPr>
                <a:solidFill>
                  <a:schemeClr val="tx1"/>
                </a:solidFill>
                <a:latin typeface="Arial" charset="0"/>
              </a:defRPr>
            </a:lvl4pPr>
            <a:lvl5pPr marL="2056889" indent="-228544" defTabSz="966548" eaLnBrk="0" hangingPunct="0">
              <a:defRPr>
                <a:solidFill>
                  <a:schemeClr val="tx1"/>
                </a:solidFill>
                <a:latin typeface="Arial" charset="0"/>
              </a:defRPr>
            </a:lvl5pPr>
            <a:lvl6pPr marL="2513976" indent="-228544" defTabSz="966548" eaLnBrk="0" fontAlgn="base" hangingPunct="0">
              <a:spcBef>
                <a:spcPct val="0"/>
              </a:spcBef>
              <a:spcAft>
                <a:spcPct val="0"/>
              </a:spcAft>
              <a:defRPr>
                <a:solidFill>
                  <a:schemeClr val="tx1"/>
                </a:solidFill>
                <a:latin typeface="Arial" charset="0"/>
              </a:defRPr>
            </a:lvl6pPr>
            <a:lvl7pPr marL="2971062" indent="-228544" defTabSz="966548" eaLnBrk="0" fontAlgn="base" hangingPunct="0">
              <a:spcBef>
                <a:spcPct val="0"/>
              </a:spcBef>
              <a:spcAft>
                <a:spcPct val="0"/>
              </a:spcAft>
              <a:defRPr>
                <a:solidFill>
                  <a:schemeClr val="tx1"/>
                </a:solidFill>
                <a:latin typeface="Arial" charset="0"/>
              </a:defRPr>
            </a:lvl7pPr>
            <a:lvl8pPr marL="3428147" indent="-228544" defTabSz="966548" eaLnBrk="0" fontAlgn="base" hangingPunct="0">
              <a:spcBef>
                <a:spcPct val="0"/>
              </a:spcBef>
              <a:spcAft>
                <a:spcPct val="0"/>
              </a:spcAft>
              <a:defRPr>
                <a:solidFill>
                  <a:schemeClr val="tx1"/>
                </a:solidFill>
                <a:latin typeface="Arial" charset="0"/>
              </a:defRPr>
            </a:lvl8pPr>
            <a:lvl9pPr marL="3885234" indent="-228544" defTabSz="966548" eaLnBrk="0" fontAlgn="base" hangingPunct="0">
              <a:spcBef>
                <a:spcPct val="0"/>
              </a:spcBef>
              <a:spcAft>
                <a:spcPct val="0"/>
              </a:spcAft>
              <a:defRPr>
                <a:solidFill>
                  <a:schemeClr val="tx1"/>
                </a:solidFill>
                <a:latin typeface="Arial" charset="0"/>
              </a:defRPr>
            </a:lvl9pPr>
          </a:lstStyle>
          <a:p>
            <a:pPr eaLnBrk="1" hangingPunct="1"/>
            <a:fld id="{48B59C9D-4786-4D99-A84B-38AA9DFFFC12}" type="slidenum">
              <a:rPr lang="en-US" smtClean="0"/>
              <a:pPr eaLnBrk="1" hangingPunct="1"/>
              <a:t>17</a:t>
            </a:fld>
            <a:endParaRPr lang="en-US" smtClean="0"/>
          </a:p>
        </p:txBody>
      </p:sp>
      <p:sp>
        <p:nvSpPr>
          <p:cNvPr id="19459" name="Rectangle 2"/>
          <p:cNvSpPr>
            <a:spLocks noGrp="1" noRot="1" noChangeAspect="1" noChangeArrowheads="1" noTextEdit="1"/>
          </p:cNvSpPr>
          <p:nvPr>
            <p:ph type="sldImg"/>
          </p:nvPr>
        </p:nvSpPr>
        <p:spPr>
          <a:xfrm>
            <a:off x="417513" y="701675"/>
            <a:ext cx="6242050" cy="35115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dirty="0" smtClean="0"/>
              <a:t>So, current generation thermal cameras</a:t>
            </a:r>
            <a:r>
              <a:rPr lang="en-US" baseline="0" dirty="0" smtClean="0"/>
              <a:t> are tuned such that they work well with incandescent sourced airfield lighting.</a:t>
            </a:r>
          </a:p>
          <a:p>
            <a:pPr marL="171450" indent="-171450" eaLnBrk="1" hangingPunct="1">
              <a:buFontTx/>
              <a:buChar char="-"/>
            </a:pPr>
            <a:r>
              <a:rPr lang="en-US" baseline="0" dirty="0" smtClean="0"/>
              <a:t>Less so with SSL-sourced airfield lighting</a:t>
            </a:r>
          </a:p>
          <a:p>
            <a:pPr marL="171450" indent="-171450" eaLnBrk="1" hangingPunct="1">
              <a:buFontTx/>
              <a:buChar char="-"/>
            </a:pPr>
            <a:r>
              <a:rPr lang="en-US" baseline="0" dirty="0" smtClean="0"/>
              <a:t>[next] As Donald Lampkins noted yesterday, most thermal-imaging mfrs focus on 1,200-2,400 nm</a:t>
            </a:r>
          </a:p>
          <a:p>
            <a:pPr marL="171450" indent="-171450" eaLnBrk="1" hangingPunct="1">
              <a:buFontTx/>
              <a:buChar char="-"/>
            </a:pPr>
            <a:r>
              <a:rPr lang="en-US" baseline="0" dirty="0" smtClean="0"/>
              <a:t>[next] some thermal-imaging mfrs such as Elbit also tune for </a:t>
            </a:r>
            <a:r>
              <a:rPr lang="en-US" sz="1200" kern="1200" dirty="0" smtClean="0">
                <a:solidFill>
                  <a:schemeClr val="tx1"/>
                </a:solidFill>
                <a:latin typeface="+mn-lt"/>
                <a:ea typeface="+mn-ea"/>
                <a:cs typeface="+mn-cs"/>
              </a:rPr>
              <a:t>Medium Wave Infrared (MWIR):</a:t>
            </a:r>
            <a:r>
              <a:rPr lang="el-GR" sz="1200" kern="1200" dirty="0" smtClean="0">
                <a:solidFill>
                  <a:schemeClr val="tx1"/>
                </a:solidFill>
                <a:latin typeface="+mn-lt"/>
                <a:ea typeface="+mn-ea"/>
                <a:cs typeface="+mn-cs"/>
              </a:rPr>
              <a:t> 3</a:t>
            </a:r>
            <a:r>
              <a:rPr lang="en-US" sz="1200" kern="1200" dirty="0" smtClean="0">
                <a:solidFill>
                  <a:schemeClr val="tx1"/>
                </a:solidFill>
                <a:latin typeface="+mn-lt"/>
                <a:ea typeface="+mn-ea"/>
                <a:cs typeface="+mn-cs"/>
              </a:rPr>
              <a:t>,000-5,000</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nm</a:t>
            </a:r>
          </a:p>
          <a:p>
            <a:pPr marL="171450" indent="-171450" eaLnBrk="1" hangingPunct="1">
              <a:buFontTx/>
              <a:buChar char="-"/>
            </a:pPr>
            <a:r>
              <a:rPr lang="en-US" sz="1200" kern="1200" dirty="0" smtClean="0">
                <a:solidFill>
                  <a:schemeClr val="tx1"/>
                </a:solidFill>
                <a:latin typeface="+mn-lt"/>
                <a:ea typeface="+mn-ea"/>
                <a:cs typeface="+mn-cs"/>
              </a:rPr>
              <a:t>These wavelengths are selected due to their ability to penetrate moisture such as fog, rain and snow</a:t>
            </a:r>
            <a:endParaRPr lang="en-US" dirty="0" smtClean="0"/>
          </a:p>
        </p:txBody>
      </p:sp>
    </p:spTree>
    <p:extLst>
      <p:ext uri="{BB962C8B-B14F-4D97-AF65-F5344CB8AC3E}">
        <p14:creationId xmlns:p14="http://schemas.microsoft.com/office/powerpoint/2010/main" val="2350898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So where are we now…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In January, we were approached by FAA and asked what could be done to </a:t>
            </a:r>
            <a:r>
              <a:rPr lang="en-US" dirty="0" err="1" smtClean="0"/>
              <a:t>iprove</a:t>
            </a:r>
            <a:r>
              <a:rPr lang="en-US" dirty="0" smtClean="0"/>
              <a:t> IR performance for airfield SSL lighting, specifically in-pavement lighting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We had know for several years that IR performance was deficient for SSL-based lighting and had been working with ORNL on a</a:t>
            </a:r>
            <a:r>
              <a:rPr lang="en-US" baseline="0" dirty="0" smtClean="0"/>
              <a:t> technology they had developed and patented several years earlier, Graphite Foam</a:t>
            </a:r>
            <a:r>
              <a:rPr lang="en-US"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GF, when excited in a particular way with</a:t>
            </a:r>
            <a:r>
              <a:rPr lang="en-US" baseline="0" dirty="0" smtClean="0"/>
              <a:t> a specifically designed AC induction coil, will emit IR.  Copious amounts of IR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We worked with ORNL to further develop and tune that emitter to the IR wavelengths targeted by the thermal camera mfrs</a:t>
            </a:r>
            <a:r>
              <a:rPr lang="en-US" dirty="0" smtClean="0"/>
              <a:t>[next slide]?</a:t>
            </a:r>
          </a:p>
          <a:p>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18</a:t>
            </a:fld>
            <a:endParaRPr lang="en-US"/>
          </a:p>
        </p:txBody>
      </p:sp>
    </p:spTree>
    <p:extLst>
      <p:ext uri="{BB962C8B-B14F-4D97-AF65-F5344CB8AC3E}">
        <p14:creationId xmlns:p14="http://schemas.microsoft.com/office/powerpoint/2010/main" val="1307763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19</a:t>
            </a:fld>
            <a:endParaRPr lang="en-US"/>
          </a:p>
        </p:txBody>
      </p:sp>
    </p:spTree>
    <p:extLst>
      <p:ext uri="{BB962C8B-B14F-4D97-AF65-F5344CB8AC3E}">
        <p14:creationId xmlns:p14="http://schemas.microsoft.com/office/powerpoint/2010/main" val="314785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past day and a half you have heard much discussion of the benefits of Solid-state / LED lighting, as applied to the airfield environment.  I am now going to present some ideas on how that foundation can be strengthened and built upon.</a:t>
            </a:r>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2</a:t>
            </a:fld>
            <a:endParaRPr lang="en-US"/>
          </a:p>
        </p:txBody>
      </p:sp>
    </p:spTree>
    <p:extLst>
      <p:ext uri="{BB962C8B-B14F-4D97-AF65-F5344CB8AC3E}">
        <p14:creationId xmlns:p14="http://schemas.microsoft.com/office/powerpoint/2010/main" val="388718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 prototype….</a:t>
            </a:r>
          </a:p>
          <a:p>
            <a:endParaRPr lang="en-US" dirty="0" smtClean="0"/>
          </a:p>
          <a:p>
            <a:r>
              <a:rPr lang="en-US" dirty="0" smtClean="0"/>
              <a:t>So, what are we proposing? [next slide]</a:t>
            </a:r>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20</a:t>
            </a:fld>
            <a:endParaRPr lang="en-US"/>
          </a:p>
        </p:txBody>
      </p:sp>
    </p:spTree>
    <p:extLst>
      <p:ext uri="{BB962C8B-B14F-4D97-AF65-F5344CB8AC3E}">
        <p14:creationId xmlns:p14="http://schemas.microsoft.com/office/powerpoint/2010/main" val="4231586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84A48-A94C-40B5-92E5-1E817FDEF0BA}" type="slidenum">
              <a:rPr lang="en-US" smtClean="0"/>
              <a:t>21</a:t>
            </a:fld>
            <a:endParaRPr lang="en-US"/>
          </a:p>
        </p:txBody>
      </p:sp>
    </p:spTree>
    <p:extLst>
      <p:ext uri="{BB962C8B-B14F-4D97-AF65-F5344CB8AC3E}">
        <p14:creationId xmlns:p14="http://schemas.microsoft.com/office/powerpoint/2010/main" val="424653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Beta prototype:</a:t>
            </a:r>
          </a:p>
          <a:p>
            <a:pPr lvl="1"/>
            <a:r>
              <a:rPr lang="en-US" sz="1200" kern="1200" dirty="0" smtClean="0">
                <a:solidFill>
                  <a:schemeClr val="tx1"/>
                </a:solidFill>
                <a:effectLst/>
                <a:latin typeface="+mn-lt"/>
                <a:ea typeface="+mn-ea"/>
                <a:cs typeface="+mn-cs"/>
              </a:rPr>
              <a:t>running approx 50w, photographed with a Elbit EVS II </a:t>
            </a:r>
          </a:p>
          <a:p>
            <a:pPr lvl="2"/>
            <a:r>
              <a:rPr lang="en-US" sz="1200" kern="1200" dirty="0" smtClean="0">
                <a:solidFill>
                  <a:schemeClr val="tx1"/>
                </a:solidFill>
                <a:effectLst/>
                <a:latin typeface="+mn-lt"/>
                <a:ea typeface="+mn-ea"/>
                <a:cs typeface="+mn-cs"/>
              </a:rPr>
              <a:t>(at 6 feet, for approx 6 seconds, reaching 480 degrees)</a:t>
            </a:r>
          </a:p>
          <a:p>
            <a:pPr lvl="2"/>
            <a:r>
              <a:rPr lang="en-US" sz="1200" kern="1200" dirty="0" smtClean="0">
                <a:solidFill>
                  <a:schemeClr val="tx1"/>
                </a:solidFill>
                <a:effectLst/>
                <a:latin typeface="+mn-lt"/>
                <a:ea typeface="+mn-ea"/>
                <a:cs typeface="+mn-cs"/>
              </a:rPr>
              <a:t>(at 44 feet, for approx 10 seconds, reaching 480 degrees)</a:t>
            </a:r>
          </a:p>
          <a:p>
            <a:pPr lvl="0"/>
            <a:r>
              <a:rPr lang="en-US" sz="1200" kern="1200" dirty="0" smtClean="0">
                <a:solidFill>
                  <a:schemeClr val="tx1"/>
                </a:solidFill>
                <a:effectLst/>
                <a:latin typeface="+mn-lt"/>
                <a:ea typeface="+mn-ea"/>
                <a:cs typeface="+mn-cs"/>
              </a:rPr>
              <a:t>replicate IR from 150w incandescent, particularly 1,300 nm and 1,800 nm and 3,400 nm and 4,200 nm </a:t>
            </a:r>
          </a:p>
          <a:p>
            <a:pPr lvl="0"/>
            <a:r>
              <a:rPr lang="en-US" sz="1200" kern="1200" smtClean="0">
                <a:solidFill>
                  <a:schemeClr val="tx1"/>
                </a:solidFill>
                <a:effectLst/>
                <a:latin typeface="+mn-lt"/>
                <a:ea typeface="+mn-ea"/>
                <a:cs typeface="+mn-cs"/>
              </a:rPr>
              <a:t>Significant over-kill.</a:t>
            </a:r>
          </a:p>
        </p:txBody>
      </p:sp>
      <p:sp>
        <p:nvSpPr>
          <p:cNvPr id="4" name="Slide Number Placeholder 3"/>
          <p:cNvSpPr>
            <a:spLocks noGrp="1"/>
          </p:cNvSpPr>
          <p:nvPr>
            <p:ph type="sldNum" sz="quarter" idx="10"/>
          </p:nvPr>
        </p:nvSpPr>
        <p:spPr/>
        <p:txBody>
          <a:bodyPr/>
          <a:lstStyle/>
          <a:p>
            <a:fld id="{AA084A48-A94C-40B5-92E5-1E817FDEF0BA}" type="slidenum">
              <a:rPr lang="en-US" smtClean="0"/>
              <a:t>22</a:t>
            </a:fld>
            <a:endParaRPr lang="en-US"/>
          </a:p>
        </p:txBody>
      </p:sp>
    </p:spTree>
    <p:extLst>
      <p:ext uri="{BB962C8B-B14F-4D97-AF65-F5344CB8AC3E}">
        <p14:creationId xmlns:p14="http://schemas.microsoft.com/office/powerpoint/2010/main" val="2801646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Beta prototype:</a:t>
            </a:r>
          </a:p>
          <a:p>
            <a:pPr lvl="1"/>
            <a:r>
              <a:rPr lang="en-US" sz="1200" kern="1200" dirty="0" smtClean="0">
                <a:solidFill>
                  <a:schemeClr val="tx1"/>
                </a:solidFill>
                <a:effectLst/>
                <a:latin typeface="+mn-lt"/>
                <a:ea typeface="+mn-ea"/>
                <a:cs typeface="+mn-cs"/>
              </a:rPr>
              <a:t>running approx 50w, photographed with a Elbit EVS II </a:t>
            </a:r>
          </a:p>
          <a:p>
            <a:pPr lvl="2"/>
            <a:r>
              <a:rPr lang="en-US" sz="1200" kern="1200" dirty="0" smtClean="0">
                <a:solidFill>
                  <a:schemeClr val="tx1"/>
                </a:solidFill>
                <a:effectLst/>
                <a:latin typeface="+mn-lt"/>
                <a:ea typeface="+mn-ea"/>
                <a:cs typeface="+mn-cs"/>
              </a:rPr>
              <a:t>(at 6 feet, for approx 6 seconds, reaching 480 degrees)</a:t>
            </a:r>
          </a:p>
          <a:p>
            <a:pPr lvl="2"/>
            <a:r>
              <a:rPr lang="en-US" sz="1200" kern="1200" dirty="0" smtClean="0">
                <a:solidFill>
                  <a:schemeClr val="tx1"/>
                </a:solidFill>
                <a:effectLst/>
                <a:latin typeface="+mn-lt"/>
                <a:ea typeface="+mn-ea"/>
                <a:cs typeface="+mn-cs"/>
              </a:rPr>
              <a:t>(at 44 feet, for approx 10 seconds, reaching 480 degrees)</a:t>
            </a:r>
          </a:p>
          <a:p>
            <a:pPr lvl="0"/>
            <a:r>
              <a:rPr lang="en-US" sz="1200" kern="1200" dirty="0" smtClean="0">
                <a:solidFill>
                  <a:schemeClr val="tx1"/>
                </a:solidFill>
                <a:effectLst/>
                <a:latin typeface="+mn-lt"/>
                <a:ea typeface="+mn-ea"/>
                <a:cs typeface="+mn-cs"/>
              </a:rPr>
              <a:t>replicate IR from 150w incandescent, particularly 1,300 nm and 1,800 nm and 3,400 nm and 4,200 nm </a:t>
            </a:r>
          </a:p>
          <a:p>
            <a:pPr lvl="0"/>
            <a:r>
              <a:rPr lang="en-US" sz="1200" kern="1200" smtClean="0">
                <a:solidFill>
                  <a:schemeClr val="tx1"/>
                </a:solidFill>
                <a:effectLst/>
                <a:latin typeface="+mn-lt"/>
                <a:ea typeface="+mn-ea"/>
                <a:cs typeface="+mn-cs"/>
              </a:rPr>
              <a:t>Significant over-kill.</a:t>
            </a:r>
          </a:p>
        </p:txBody>
      </p:sp>
      <p:sp>
        <p:nvSpPr>
          <p:cNvPr id="4" name="Slide Number Placeholder 3"/>
          <p:cNvSpPr>
            <a:spLocks noGrp="1"/>
          </p:cNvSpPr>
          <p:nvPr>
            <p:ph type="sldNum" sz="quarter" idx="10"/>
          </p:nvPr>
        </p:nvSpPr>
        <p:spPr/>
        <p:txBody>
          <a:bodyPr/>
          <a:lstStyle/>
          <a:p>
            <a:fld id="{AA084A48-A94C-40B5-92E5-1E817FDEF0BA}" type="slidenum">
              <a:rPr lang="en-US" smtClean="0"/>
              <a:t>23</a:t>
            </a:fld>
            <a:endParaRPr lang="en-US"/>
          </a:p>
        </p:txBody>
      </p:sp>
    </p:spTree>
    <p:extLst>
      <p:ext uri="{BB962C8B-B14F-4D97-AF65-F5344CB8AC3E}">
        <p14:creationId xmlns:p14="http://schemas.microsoft.com/office/powerpoint/2010/main" val="379461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3.2.2.6 Infrared Requirements (LED-PRD-001): “The white steady burning LED light source shall have an integrated infrared power output </a:t>
            </a:r>
            <a:endParaRPr lang="en-US" dirty="0" smtClean="0"/>
          </a:p>
          <a:p>
            <a:pPr marL="171450" indent="-171450">
              <a:buFontTx/>
              <a:buChar char="-"/>
            </a:pPr>
            <a:r>
              <a:rPr lang="en-US" dirty="0" smtClean="0"/>
              <a:t>greater </a:t>
            </a:r>
            <a:r>
              <a:rPr lang="en-US" dirty="0"/>
              <a:t>than </a:t>
            </a:r>
            <a:r>
              <a:rPr lang="en-US" dirty="0" smtClean="0"/>
              <a:t>8.2 </a:t>
            </a:r>
            <a:r>
              <a:rPr lang="en-US" dirty="0"/>
              <a:t>watts/</a:t>
            </a:r>
            <a:r>
              <a:rPr lang="en-US" dirty="0" err="1"/>
              <a:t>steradian</a:t>
            </a:r>
            <a:r>
              <a:rPr lang="en-US" dirty="0"/>
              <a:t> between 1,300 nm and 1,800 nm or </a:t>
            </a:r>
            <a:endParaRPr lang="en-US" dirty="0" smtClean="0"/>
          </a:p>
          <a:p>
            <a:pPr marL="171450" indent="-171450">
              <a:buFontTx/>
              <a:buChar char="-"/>
            </a:pPr>
            <a:r>
              <a:rPr lang="en-US" dirty="0" smtClean="0"/>
              <a:t>greater </a:t>
            </a:r>
            <a:r>
              <a:rPr lang="en-US" dirty="0"/>
              <a:t>than 3.3 W/</a:t>
            </a:r>
            <a:r>
              <a:rPr lang="en-US" dirty="0" err="1"/>
              <a:t>sr</a:t>
            </a:r>
            <a:r>
              <a:rPr lang="en-US" dirty="0"/>
              <a:t> between 3,400 nm and 4,200 nm</a:t>
            </a:r>
            <a:r>
              <a:rPr lang="en-US" dirty="0" smtClean="0"/>
              <a:t>.”</a:t>
            </a:r>
          </a:p>
          <a:p>
            <a:r>
              <a:rPr lang="en-US" b="0" dirty="0" smtClean="0"/>
              <a:t>Additional work is underway to significantly reduce the size of the module sufficient for use in an MR-16 scale bulb.</a:t>
            </a:r>
          </a:p>
          <a:p>
            <a:endParaRPr lang="en-US" b="0" dirty="0"/>
          </a:p>
        </p:txBody>
      </p:sp>
      <p:sp>
        <p:nvSpPr>
          <p:cNvPr id="4" name="Slide Number Placeholder 3"/>
          <p:cNvSpPr>
            <a:spLocks noGrp="1"/>
          </p:cNvSpPr>
          <p:nvPr>
            <p:ph type="sldNum" sz="quarter" idx="10"/>
          </p:nvPr>
        </p:nvSpPr>
        <p:spPr/>
        <p:txBody>
          <a:bodyPr/>
          <a:lstStyle/>
          <a:p>
            <a:fld id="{AA084A48-A94C-40B5-92E5-1E817FDEF0BA}" type="slidenum">
              <a:rPr lang="en-US" smtClean="0"/>
              <a:t>24</a:t>
            </a:fld>
            <a:endParaRPr lang="en-US"/>
          </a:p>
        </p:txBody>
      </p:sp>
    </p:spTree>
    <p:extLst>
      <p:ext uri="{BB962C8B-B14F-4D97-AF65-F5344CB8AC3E}">
        <p14:creationId xmlns:p14="http://schemas.microsoft.com/office/powerpoint/2010/main" val="204693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84A48-A94C-40B5-92E5-1E817FDEF0BA}" type="slidenum">
              <a:rPr lang="en-US" smtClean="0"/>
              <a:t>25</a:t>
            </a:fld>
            <a:endParaRPr lang="en-US"/>
          </a:p>
        </p:txBody>
      </p:sp>
    </p:spTree>
    <p:extLst>
      <p:ext uri="{BB962C8B-B14F-4D97-AF65-F5344CB8AC3E}">
        <p14:creationId xmlns:p14="http://schemas.microsoft.com/office/powerpoint/2010/main" val="3887183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84A48-A94C-40B5-92E5-1E817FDEF0BA}" type="slidenum">
              <a:rPr lang="en-US" smtClean="0"/>
              <a:t>26</a:t>
            </a:fld>
            <a:endParaRPr lang="en-US"/>
          </a:p>
        </p:txBody>
      </p:sp>
    </p:spTree>
    <p:extLst>
      <p:ext uri="{BB962C8B-B14F-4D97-AF65-F5344CB8AC3E}">
        <p14:creationId xmlns:p14="http://schemas.microsoft.com/office/powerpoint/2010/main" val="248644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084A48-A94C-40B5-92E5-1E817FDEF0BA}" type="slidenum">
              <a:rPr lang="en-US" smtClean="0"/>
              <a:t>27</a:t>
            </a:fld>
            <a:endParaRPr lang="en-US"/>
          </a:p>
        </p:txBody>
      </p:sp>
    </p:spTree>
    <p:extLst>
      <p:ext uri="{BB962C8B-B14F-4D97-AF65-F5344CB8AC3E}">
        <p14:creationId xmlns:p14="http://schemas.microsoft.com/office/powerpoint/2010/main" val="151124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r>
              <a:rPr lang="en-US" dirty="0" smtClean="0"/>
              <a:t>Sub-title:</a:t>
            </a:r>
            <a:r>
              <a:rPr lang="en-US" baseline="0" dirty="0" smtClean="0"/>
              <a:t> "The unfulfilled promise of a solid state MR-16</a:t>
            </a:r>
            <a:r>
              <a:rPr lang="is-IS" baseline="0" dirty="0" smtClean="0"/>
              <a:t>…</a:t>
            </a:r>
            <a:r>
              <a:rPr lang="en-US" baseline="0" dirty="0" smtClean="0"/>
              <a:t>":</a:t>
            </a:r>
          </a:p>
          <a:p>
            <a:pPr marL="171450" indent="-171450">
              <a:buFontTx/>
              <a:buChar char="-"/>
            </a:pPr>
            <a:r>
              <a:rPr lang="en-US" baseline="0" dirty="0" smtClean="0"/>
              <a:t>Equivalent visual pattern, without hotspots</a:t>
            </a:r>
          </a:p>
          <a:p>
            <a:pPr marL="171450" indent="-171450">
              <a:buFontTx/>
              <a:buChar char="-"/>
            </a:pPr>
            <a:r>
              <a:rPr lang="en-US" baseline="0" dirty="0" smtClean="0"/>
              <a:t>Equivalent IR signature </a:t>
            </a:r>
          </a:p>
          <a:p>
            <a:pPr marL="171450" indent="-171450">
              <a:buFontTx/>
              <a:buChar char="-"/>
            </a:pPr>
            <a:r>
              <a:rPr lang="en-US" baseline="0" dirty="0" smtClean="0"/>
              <a:t>Efficient cold-weather performance</a:t>
            </a:r>
          </a:p>
          <a:p>
            <a:pPr marL="171450" indent="-171450">
              <a:buFontTx/>
              <a:buChar char="-"/>
            </a:pPr>
            <a:r>
              <a:rPr lang="en-US" baseline="0" dirty="0" smtClean="0"/>
              <a:t>Energy and maintenance savings</a:t>
            </a: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3</a:t>
            </a:fld>
            <a:endParaRPr lang="en-US"/>
          </a:p>
        </p:txBody>
      </p:sp>
    </p:spTree>
    <p:extLst>
      <p:ext uri="{BB962C8B-B14F-4D97-AF65-F5344CB8AC3E}">
        <p14:creationId xmlns:p14="http://schemas.microsoft.com/office/powerpoint/2010/main" val="208124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normAutofit/>
          </a:bodyPr>
          <a:lstStyle/>
          <a:p>
            <a:r>
              <a:rPr lang="en-US" dirty="0" smtClean="0"/>
              <a:t>Weather-related delays are:</a:t>
            </a:r>
          </a:p>
          <a:p>
            <a:pPr marL="171433" indent="-171433">
              <a:buFontTx/>
              <a:buChar char="-"/>
            </a:pPr>
            <a:r>
              <a:rPr lang="en-US" baseline="0" dirty="0" smtClean="0"/>
              <a:t>costly, </a:t>
            </a:r>
          </a:p>
          <a:p>
            <a:pPr marL="171433" indent="-171433">
              <a:buFontTx/>
              <a:buChar char="-"/>
            </a:pPr>
            <a:r>
              <a:rPr lang="en-US" baseline="0" dirty="0" smtClean="0"/>
              <a:t>a nuisance</a:t>
            </a:r>
          </a:p>
          <a:p>
            <a:pPr marL="171433" indent="-171433">
              <a:buFontTx/>
              <a:buChar char="-"/>
            </a:pPr>
            <a:r>
              <a:rPr lang="en-US" baseline="0" dirty="0" smtClean="0"/>
              <a:t>Can easily have safety implications</a:t>
            </a:r>
          </a:p>
          <a:p>
            <a:pPr marL="171433" indent="-171433">
              <a:buFontTx/>
              <a:buChar char="-"/>
            </a:pP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4</a:t>
            </a:fld>
            <a:endParaRPr lang="en-US"/>
          </a:p>
        </p:txBody>
      </p:sp>
    </p:spTree>
    <p:extLst>
      <p:ext uri="{BB962C8B-B14F-4D97-AF65-F5344CB8AC3E}">
        <p14:creationId xmlns:p14="http://schemas.microsoft.com/office/powerpoint/2010/main" val="420996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71433" indent="-171433">
              <a:buFontTx/>
              <a:buChar char="-"/>
            </a:pPr>
            <a:r>
              <a:rPr lang="en-US" dirty="0" smtClean="0"/>
              <a:t>There</a:t>
            </a:r>
            <a:r>
              <a:rPr lang="en-US" baseline="0" dirty="0" smtClean="0"/>
              <a:t> are more or less two schools of thought on this issues:</a:t>
            </a:r>
            <a:endParaRPr lang="en-US" baseline="0" dirty="0"/>
          </a:p>
          <a:p>
            <a:pPr marL="171433" indent="-171433">
              <a:buFontTx/>
              <a:buChar char="-"/>
            </a:pPr>
            <a:r>
              <a:rPr lang="en-US" baseline="0" dirty="0" smtClean="0"/>
              <a:t>1) It is an implementation issue: most discussion yesterday and today so far are in this camp</a:t>
            </a:r>
          </a:p>
          <a:p>
            <a:pPr marL="171433" indent="-171433">
              <a:buFontTx/>
              <a:buChar char="-"/>
            </a:pPr>
            <a:r>
              <a:rPr lang="en-US" baseline="0" dirty="0" smtClean="0"/>
              <a:t>2) It is a design issue: many in the Science Groups and Ops Group are outspoken in the fact that whatever it’s </a:t>
            </a:r>
            <a:r>
              <a:rPr lang="en-US" baseline="0" dirty="0" err="1" smtClean="0"/>
              <a:t>‘cause</a:t>
            </a:r>
            <a:r>
              <a:rPr lang="en-US" baseline="0" dirty="0" smtClean="0"/>
              <a:t>’ it must be addressed</a:t>
            </a:r>
          </a:p>
        </p:txBody>
      </p:sp>
      <p:sp>
        <p:nvSpPr>
          <p:cNvPr id="4" name="Slide Number Placeholder 3"/>
          <p:cNvSpPr>
            <a:spLocks noGrp="1"/>
          </p:cNvSpPr>
          <p:nvPr>
            <p:ph type="sldNum" sz="quarter" idx="10"/>
          </p:nvPr>
        </p:nvSpPr>
        <p:spPr/>
        <p:txBody>
          <a:bodyPr/>
          <a:lstStyle/>
          <a:p>
            <a:fld id="{6F882E14-7B1B-4F59-9598-260F91090861}" type="slidenum">
              <a:rPr lang="en-US" smtClean="0"/>
              <a:pPr/>
              <a:t>5</a:t>
            </a:fld>
            <a:endParaRPr lang="en-US"/>
          </a:p>
        </p:txBody>
      </p:sp>
    </p:spTree>
    <p:extLst>
      <p:ext uri="{BB962C8B-B14F-4D97-AF65-F5344CB8AC3E}">
        <p14:creationId xmlns:p14="http://schemas.microsoft.com/office/powerpoint/2010/main" val="293830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71450" indent="-171450">
              <a:buFontTx/>
              <a:buChar char="-"/>
            </a:pPr>
            <a:r>
              <a:rPr lang="en-US" dirty="0" smtClean="0"/>
              <a:t>Yesterday, Donald Lampkins spoke of the B/L ratio and how they will factor that number into their testing process for the LED PAR-38…</a:t>
            </a:r>
          </a:p>
          <a:p>
            <a:pPr marL="171450" indent="-171450">
              <a:buFontTx/>
              <a:buChar char="-"/>
            </a:pPr>
            <a:r>
              <a:rPr lang="en-US" dirty="0" smtClean="0"/>
              <a:t>For me, Dr. Bullough’s 2007 white paper</a:t>
            </a:r>
            <a:r>
              <a:rPr lang="en-US" baseline="0" dirty="0" smtClean="0"/>
              <a:t> made solid inroads into at least one of the factors behind LED-based glare.</a:t>
            </a: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6</a:t>
            </a:fld>
            <a:endParaRPr lang="en-US"/>
          </a:p>
        </p:txBody>
      </p:sp>
    </p:spTree>
    <p:extLst>
      <p:ext uri="{BB962C8B-B14F-4D97-AF65-F5344CB8AC3E}">
        <p14:creationId xmlns:p14="http://schemas.microsoft.com/office/powerpoint/2010/main" val="141115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7</a:t>
            </a:fld>
            <a:endParaRPr lang="en-US"/>
          </a:p>
        </p:txBody>
      </p:sp>
    </p:spTree>
    <p:extLst>
      <p:ext uri="{BB962C8B-B14F-4D97-AF65-F5344CB8AC3E}">
        <p14:creationId xmlns:p14="http://schemas.microsoft.com/office/powerpoint/2010/main" val="141115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548" eaLnBrk="0" hangingPunct="0">
              <a:defRPr>
                <a:solidFill>
                  <a:schemeClr val="tx1"/>
                </a:solidFill>
                <a:latin typeface="Arial" charset="0"/>
              </a:defRPr>
            </a:lvl1pPr>
            <a:lvl2pPr marL="742766" indent="-285679" defTabSz="966548" eaLnBrk="0" hangingPunct="0">
              <a:defRPr>
                <a:solidFill>
                  <a:schemeClr val="tx1"/>
                </a:solidFill>
                <a:latin typeface="Arial" charset="0"/>
              </a:defRPr>
            </a:lvl2pPr>
            <a:lvl3pPr marL="1142717" indent="-228544" defTabSz="966548" eaLnBrk="0" hangingPunct="0">
              <a:defRPr>
                <a:solidFill>
                  <a:schemeClr val="tx1"/>
                </a:solidFill>
                <a:latin typeface="Arial" charset="0"/>
              </a:defRPr>
            </a:lvl3pPr>
            <a:lvl4pPr marL="1599803" indent="-228544" defTabSz="966548" eaLnBrk="0" hangingPunct="0">
              <a:defRPr>
                <a:solidFill>
                  <a:schemeClr val="tx1"/>
                </a:solidFill>
                <a:latin typeface="Arial" charset="0"/>
              </a:defRPr>
            </a:lvl4pPr>
            <a:lvl5pPr marL="2056889" indent="-228544" defTabSz="966548" eaLnBrk="0" hangingPunct="0">
              <a:defRPr>
                <a:solidFill>
                  <a:schemeClr val="tx1"/>
                </a:solidFill>
                <a:latin typeface="Arial" charset="0"/>
              </a:defRPr>
            </a:lvl5pPr>
            <a:lvl6pPr marL="2513976" indent="-228544" defTabSz="966548" eaLnBrk="0" fontAlgn="base" hangingPunct="0">
              <a:spcBef>
                <a:spcPct val="0"/>
              </a:spcBef>
              <a:spcAft>
                <a:spcPct val="0"/>
              </a:spcAft>
              <a:defRPr>
                <a:solidFill>
                  <a:schemeClr val="tx1"/>
                </a:solidFill>
                <a:latin typeface="Arial" charset="0"/>
              </a:defRPr>
            </a:lvl6pPr>
            <a:lvl7pPr marL="2971062" indent="-228544" defTabSz="966548" eaLnBrk="0" fontAlgn="base" hangingPunct="0">
              <a:spcBef>
                <a:spcPct val="0"/>
              </a:spcBef>
              <a:spcAft>
                <a:spcPct val="0"/>
              </a:spcAft>
              <a:defRPr>
                <a:solidFill>
                  <a:schemeClr val="tx1"/>
                </a:solidFill>
                <a:latin typeface="Arial" charset="0"/>
              </a:defRPr>
            </a:lvl7pPr>
            <a:lvl8pPr marL="3428147" indent="-228544" defTabSz="966548" eaLnBrk="0" fontAlgn="base" hangingPunct="0">
              <a:spcBef>
                <a:spcPct val="0"/>
              </a:spcBef>
              <a:spcAft>
                <a:spcPct val="0"/>
              </a:spcAft>
              <a:defRPr>
                <a:solidFill>
                  <a:schemeClr val="tx1"/>
                </a:solidFill>
                <a:latin typeface="Arial" charset="0"/>
              </a:defRPr>
            </a:lvl8pPr>
            <a:lvl9pPr marL="3885234" indent="-228544" defTabSz="966548" eaLnBrk="0" fontAlgn="base" hangingPunct="0">
              <a:spcBef>
                <a:spcPct val="0"/>
              </a:spcBef>
              <a:spcAft>
                <a:spcPct val="0"/>
              </a:spcAft>
              <a:defRPr>
                <a:solidFill>
                  <a:schemeClr val="tx1"/>
                </a:solidFill>
                <a:latin typeface="Arial" charset="0"/>
              </a:defRPr>
            </a:lvl9pPr>
          </a:lstStyle>
          <a:p>
            <a:pPr eaLnBrk="1" hangingPunct="1"/>
            <a:fld id="{48B59C9D-4786-4D99-A84B-38AA9DFFFC12}" type="slidenum">
              <a:rPr lang="en-US" smtClean="0"/>
              <a:pPr eaLnBrk="1" hangingPunct="1"/>
              <a:t>8</a:t>
            </a:fld>
            <a:endParaRPr lang="en-US" smtClean="0"/>
          </a:p>
        </p:txBody>
      </p:sp>
      <p:sp>
        <p:nvSpPr>
          <p:cNvPr id="19459" name="Rectangle 2"/>
          <p:cNvSpPr>
            <a:spLocks noGrp="1" noRot="1" noChangeAspect="1" noChangeArrowheads="1" noTextEdit="1"/>
          </p:cNvSpPr>
          <p:nvPr>
            <p:ph type="sldImg"/>
          </p:nvPr>
        </p:nvSpPr>
        <p:spPr>
          <a:xfrm>
            <a:off x="417513" y="701675"/>
            <a:ext cx="6242050" cy="35115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5089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marL="171450" indent="-171450">
              <a:buFontTx/>
              <a:buChar char="-"/>
            </a:pPr>
            <a:r>
              <a:rPr lang="en-US" dirty="0" smtClean="0"/>
              <a:t>Something is being missed.  Some aspect of how those LED sources are designed, or tested, or installed is creating</a:t>
            </a:r>
            <a:r>
              <a:rPr lang="en-US" baseline="0" dirty="0" smtClean="0"/>
              <a:t> this anomaly.</a:t>
            </a:r>
          </a:p>
          <a:p>
            <a:pPr marL="171450" indent="-171450">
              <a:buFontTx/>
              <a:buChar char="-"/>
            </a:pPr>
            <a:r>
              <a:rPr lang="en-US" baseline="0" dirty="0" smtClean="0"/>
              <a:t>Ops Flight Test Group has now had funding approved to runway-approach testing</a:t>
            </a:r>
          </a:p>
          <a:p>
            <a:pPr marL="171450" indent="-171450">
              <a:buFontTx/>
              <a:buChar char="-"/>
            </a:pPr>
            <a:r>
              <a:rPr lang="en-US" baseline="0" dirty="0" smtClean="0"/>
              <a:t>A radiometer is going to be co-located on the cockpit glare shield with a high-</a:t>
            </a:r>
            <a:r>
              <a:rPr lang="en-US" baseline="0" dirty="0" err="1" smtClean="0"/>
              <a:t>def</a:t>
            </a:r>
            <a:r>
              <a:rPr lang="en-US" baseline="0" dirty="0" smtClean="0"/>
              <a:t> visual camera </a:t>
            </a:r>
          </a:p>
          <a:p>
            <a:pPr marL="171450" indent="-171450">
              <a:buFontTx/>
              <a:buChar char="-"/>
            </a:pPr>
            <a:r>
              <a:rPr lang="en-US" baseline="0" dirty="0" smtClean="0"/>
              <a:t>they will fly approaches at designated airports in targeted metrological conditions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F882E14-7B1B-4F59-9598-260F91090861}" type="slidenum">
              <a:rPr lang="en-US" smtClean="0"/>
              <a:pPr/>
              <a:t>9</a:t>
            </a:fld>
            <a:endParaRPr lang="en-US"/>
          </a:p>
        </p:txBody>
      </p:sp>
    </p:spTree>
    <p:extLst>
      <p:ext uri="{BB962C8B-B14F-4D97-AF65-F5344CB8AC3E}">
        <p14:creationId xmlns:p14="http://schemas.microsoft.com/office/powerpoint/2010/main" val="293830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ectrum - m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914400" cy="273844"/>
          </a:xfrm>
        </p:spPr>
        <p:txBody>
          <a:bodyPr/>
          <a:lstStyle/>
          <a:p>
            <a:endParaRPr lang="en-U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7A8DF0EF-48AC-4F46-98D1-106DEBDD06DA}" type="slidenum">
              <a:rPr lang="en-US" smtClean="0"/>
              <a:t>‹#›</a:t>
            </a:fld>
            <a:endParaRPr lang="en-US"/>
          </a:p>
        </p:txBody>
      </p:sp>
    </p:spTree>
    <p:extLst>
      <p:ext uri="{BB962C8B-B14F-4D97-AF65-F5344CB8AC3E}">
        <p14:creationId xmlns:p14="http://schemas.microsoft.com/office/powerpoint/2010/main" val="650207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040BA-C429-45FB-BB05-3B9268A01394}" type="slidenum">
              <a:rPr lang="en-US" smtClean="0"/>
              <a:t>‹#›</a:t>
            </a:fld>
            <a:endParaRPr lang="en-US"/>
          </a:p>
        </p:txBody>
      </p:sp>
    </p:spTree>
    <p:extLst>
      <p:ext uri="{BB962C8B-B14F-4D97-AF65-F5344CB8AC3E}">
        <p14:creationId xmlns:p14="http://schemas.microsoft.com/office/powerpoint/2010/main" val="391398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pectrum -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35357" y="1131570"/>
            <a:ext cx="8271775" cy="346329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87409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ctrum -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35357" y="1131570"/>
            <a:ext cx="8271775" cy="346329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8925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pectrum &amp; Nav-SSL - main">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7A8DF0EF-48AC-4F46-98D1-106DEBDD06DA}" type="slidenum">
              <a:rPr lang="en-US" smtClean="0"/>
              <a:t>‹#›</a:t>
            </a:fld>
            <a:endParaRPr lang="en-US"/>
          </a:p>
        </p:txBody>
      </p:sp>
    </p:spTree>
    <p:extLst>
      <p:ext uri="{BB962C8B-B14F-4D97-AF65-F5344CB8AC3E}">
        <p14:creationId xmlns:p14="http://schemas.microsoft.com/office/powerpoint/2010/main" val="2969736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ctrum &amp; Nav-SSL -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35357" y="1131570"/>
            <a:ext cx="8271775" cy="346329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2546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13" y="1192"/>
          <a:ext cx="1511" cy="1190"/>
        </p:xfrm>
        <a:graphic>
          <a:graphicData uri="http://schemas.openxmlformats.org/presentationml/2006/ole">
            <mc:AlternateContent xmlns:mc="http://schemas.openxmlformats.org/markup-compatibility/2006">
              <mc:Choice xmlns:v="urn:schemas-microsoft-com:vml" Requires="v">
                <p:oleObj spid="_x0000_s1045"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 y="1192"/>
                        <a:ext cx="151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2"/>
          <p:cNvPicPr>
            <a:picLocks noChangeAspect="1" noChangeArrowheads="1"/>
          </p:cNvPicPr>
          <p:nvPr userDrawn="1"/>
        </p:nvPicPr>
        <p:blipFill>
          <a:blip r:embed="rId6" cstate="print"/>
          <a:srcRect/>
          <a:stretch>
            <a:fillRect/>
          </a:stretch>
        </p:blipFill>
        <p:spPr bwMode="auto">
          <a:xfrm>
            <a:off x="0" y="3990638"/>
            <a:ext cx="9144000" cy="1156383"/>
          </a:xfrm>
          <a:prstGeom prst="rect">
            <a:avLst/>
          </a:prstGeom>
          <a:noFill/>
          <a:ln w="9525">
            <a:noFill/>
            <a:miter lim="800000"/>
            <a:headEnd/>
            <a:tailEnd/>
          </a:ln>
        </p:spPr>
      </p:pic>
    </p:spTree>
    <p:extLst>
      <p:ext uri="{BB962C8B-B14F-4D97-AF65-F5344CB8AC3E}">
        <p14:creationId xmlns:p14="http://schemas.microsoft.com/office/powerpoint/2010/main" val="29657829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35357" y="1131570"/>
            <a:ext cx="8271775" cy="3463290"/>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4066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D9921-A389-4519-B16A-7F9F41984488}" type="slidenum">
              <a:rPr lang="en-US" smtClean="0"/>
              <a:t>‹#›</a:t>
            </a:fld>
            <a:endParaRPr lang="en-US"/>
          </a:p>
        </p:txBody>
      </p:sp>
    </p:spTree>
    <p:extLst>
      <p:ext uri="{BB962C8B-B14F-4D97-AF65-F5344CB8AC3E}">
        <p14:creationId xmlns:p14="http://schemas.microsoft.com/office/powerpoint/2010/main" val="255770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D9921-A389-4519-B16A-7F9F41984488}" type="slidenum">
              <a:rPr lang="en-US" smtClean="0"/>
              <a:t>‹#›</a:t>
            </a:fld>
            <a:endParaRPr lang="en-US"/>
          </a:p>
        </p:txBody>
      </p:sp>
    </p:spTree>
    <p:extLst>
      <p:ext uri="{BB962C8B-B14F-4D97-AF65-F5344CB8AC3E}">
        <p14:creationId xmlns:p14="http://schemas.microsoft.com/office/powerpoint/2010/main" val="125363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1" y="1200152"/>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00152"/>
            <a:ext cx="4038600" cy="3394472"/>
          </a:xfrm>
        </p:spPr>
        <p:txBody>
          <a:bodyPr/>
          <a:lstStyle/>
          <a:p>
            <a:pPr lvl="0"/>
            <a:endParaRPr lang="en-US" noProof="0" smtClean="0"/>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1" y="4683919"/>
            <a:ext cx="2895600" cy="357188"/>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1" y="4683919"/>
            <a:ext cx="2133600" cy="357188"/>
          </a:xfrm>
          <a:prstGeom prst="rect">
            <a:avLst/>
          </a:prstGeom>
          <a:ln/>
        </p:spPr>
        <p:txBody>
          <a:bodyPr/>
          <a:lstStyle>
            <a:lvl1pPr>
              <a:defRPr/>
            </a:lvl1pPr>
          </a:lstStyle>
          <a:p>
            <a:pPr>
              <a:defRPr/>
            </a:pPr>
            <a:fld id="{E1709B1B-98B7-408E-A441-178D7832DD54}" type="slidenum">
              <a:rPr lang="en-US"/>
              <a:pPr>
                <a:defRPr/>
              </a:pPr>
              <a:t>‹#›</a:t>
            </a:fld>
            <a:endParaRPr lang="en-US"/>
          </a:p>
        </p:txBody>
      </p:sp>
    </p:spTree>
    <p:extLst>
      <p:ext uri="{BB962C8B-B14F-4D97-AF65-F5344CB8AC3E}">
        <p14:creationId xmlns:p14="http://schemas.microsoft.com/office/powerpoint/2010/main" val="3747323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7620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rot="16200000">
            <a:off x="8104188" y="3532188"/>
            <a:ext cx="17145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4767263"/>
            <a:ext cx="533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8DF0EF-48AC-4F46-98D1-106DEBDD06DA}" type="slidenum">
              <a:rPr lang="en-US" smtClean="0"/>
              <a:t>‹#›</a:t>
            </a:fld>
            <a:endParaRPr lang="en-US" dirty="0"/>
          </a:p>
        </p:txBody>
      </p:sp>
      <p:sp>
        <p:nvSpPr>
          <p:cNvPr id="7" name="Footer Placeholder 4"/>
          <p:cNvSpPr txBox="1">
            <a:spLocks/>
          </p:cNvSpPr>
          <p:nvPr userDrawn="1"/>
        </p:nvSpPr>
        <p:spPr>
          <a:xfrm>
            <a:off x="3200400" y="4773966"/>
            <a:ext cx="2895600" cy="27384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Confidential – Do Not Distribute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Copyright – Flight Spectrum, Inc.</a:t>
            </a:r>
          </a:p>
        </p:txBody>
      </p:sp>
    </p:spTree>
    <p:extLst>
      <p:ext uri="{BB962C8B-B14F-4D97-AF65-F5344CB8AC3E}">
        <p14:creationId xmlns:p14="http://schemas.microsoft.com/office/powerpoint/2010/main" val="3269177832"/>
      </p:ext>
    </p:extLst>
  </p:cSld>
  <p:clrMap bg1="lt1" tx1="dk1" bg2="lt2" tx2="dk2" accent1="accent1" accent2="accent2" accent3="accent3" accent4="accent4" accent5="accent5" accent6="accent6" hlink="hlink" folHlink="folHlink"/>
  <p:sldLayoutIdLst>
    <p:sldLayoutId id="2147483649" r:id="rId1"/>
    <p:sldLayoutId id="2147483715"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990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rot="16200000">
            <a:off x="7646989" y="3074988"/>
            <a:ext cx="26289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153400" y="4767263"/>
            <a:ext cx="533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8DF0EF-48AC-4F46-98D1-106DEBDD06DA}" type="slidenum">
              <a:rPr lang="en-US" smtClean="0"/>
              <a:t>‹#›</a:t>
            </a:fld>
            <a:endParaRPr lang="en-US" dirty="0"/>
          </a:p>
        </p:txBody>
      </p:sp>
      <p:sp>
        <p:nvSpPr>
          <p:cNvPr id="7" name="Footer Placeholder 4"/>
          <p:cNvSpPr txBox="1">
            <a:spLocks/>
          </p:cNvSpPr>
          <p:nvPr userDrawn="1"/>
        </p:nvSpPr>
        <p:spPr>
          <a:xfrm>
            <a:off x="3048000" y="4773966"/>
            <a:ext cx="3200400" cy="27384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Confidential – Do Not Distribute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Copyright – Flight Spectrum, Inc. &amp; Nav-SSL, LLC</a:t>
            </a:r>
          </a:p>
        </p:txBody>
      </p:sp>
    </p:spTree>
    <p:extLst>
      <p:ext uri="{BB962C8B-B14F-4D97-AF65-F5344CB8AC3E}">
        <p14:creationId xmlns:p14="http://schemas.microsoft.com/office/powerpoint/2010/main" val="2339136544"/>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08" r:id="rId3"/>
    <p:sldLayoutId id="2147483709" r:id="rId4"/>
    <p:sldLayoutId id="2147483711" r:id="rId5"/>
    <p:sldLayoutId id="2147483712" r:id="rId6"/>
    <p:sldLayoutId id="2147483713" r:id="rId7"/>
    <p:sldLayoutId id="2147483714" r:id="rId8"/>
    <p:sldLayoutId id="2147483716"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verslide_title"/>
          <p:cNvSpPr/>
          <p:nvPr/>
        </p:nvSpPr>
        <p:spPr>
          <a:xfrm>
            <a:off x="356567" y="285750"/>
            <a:ext cx="8411098" cy="4175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75000"/>
                    <a:lumOff val="25000"/>
                  </a:schemeClr>
                </a:solidFill>
                <a:latin typeface="Arial" pitchFamily="34" charset="0"/>
                <a:cs typeface="Arial" pitchFamily="34" charset="0"/>
              </a:rPr>
              <a:t>IES Aviation </a:t>
            </a:r>
            <a:r>
              <a:rPr lang="en-US" sz="2400" b="1" dirty="0">
                <a:solidFill>
                  <a:schemeClr val="tx1">
                    <a:lumMod val="75000"/>
                    <a:lumOff val="25000"/>
                  </a:schemeClr>
                </a:solidFill>
                <a:latin typeface="Arial" pitchFamily="34" charset="0"/>
                <a:cs typeface="Arial" pitchFamily="34" charset="0"/>
              </a:rPr>
              <a:t>Lighting Committee</a:t>
            </a:r>
          </a:p>
          <a:p>
            <a:pPr algn="ctr"/>
            <a:r>
              <a:rPr lang="en-US" sz="2400" b="1" dirty="0">
                <a:solidFill>
                  <a:schemeClr val="tx1">
                    <a:lumMod val="75000"/>
                    <a:lumOff val="25000"/>
                  </a:schemeClr>
                </a:solidFill>
                <a:latin typeface="Arial" pitchFamily="34" charset="0"/>
                <a:cs typeface="Arial" pitchFamily="34" charset="0"/>
              </a:rPr>
              <a:t>Fall Technology Conference</a:t>
            </a:r>
          </a:p>
          <a:p>
            <a:endParaRPr lang="en-US" sz="2400" b="1" i="1" dirty="0" smtClean="0">
              <a:solidFill>
                <a:srgbClr val="4D4D4D"/>
              </a:solidFill>
              <a:latin typeface="Book Antiqua" pitchFamily="18" charset="0"/>
              <a:cs typeface="Arial" pitchFamily="34" charset="0"/>
            </a:endParaRPr>
          </a:p>
          <a:p>
            <a:pPr algn="ctr"/>
            <a:r>
              <a:rPr lang="en-US" sz="2400" b="1" i="1" dirty="0" smtClean="0">
                <a:solidFill>
                  <a:srgbClr val="0070C0"/>
                </a:solidFill>
                <a:latin typeface="Arial" panose="020B0604020202020204" pitchFamily="34" charset="0"/>
                <a:cs typeface="Arial" panose="020B0604020202020204" pitchFamily="34" charset="0"/>
              </a:rPr>
              <a:t>“Full-Capability, Full-Functionality,</a:t>
            </a:r>
          </a:p>
          <a:p>
            <a:pPr algn="ctr"/>
            <a:r>
              <a:rPr lang="en-US" sz="2400" b="1" i="1" dirty="0" smtClean="0">
                <a:solidFill>
                  <a:srgbClr val="0070C0"/>
                </a:solidFill>
                <a:latin typeface="Arial" panose="020B0604020202020204" pitchFamily="34" charset="0"/>
                <a:cs typeface="Arial" panose="020B0604020202020204" pitchFamily="34" charset="0"/>
              </a:rPr>
              <a:t>Solid-State-based, </a:t>
            </a:r>
          </a:p>
          <a:p>
            <a:pPr algn="ctr"/>
            <a:r>
              <a:rPr lang="en-US" sz="2400" b="1" i="1" dirty="0" smtClean="0">
                <a:solidFill>
                  <a:srgbClr val="0070C0"/>
                </a:solidFill>
                <a:latin typeface="Arial" panose="020B0604020202020204" pitchFamily="34" charset="0"/>
                <a:cs typeface="Arial" panose="020B0604020202020204" pitchFamily="34" charset="0"/>
              </a:rPr>
              <a:t>In-pavement Runway Lighting”</a:t>
            </a:r>
          </a:p>
          <a:p>
            <a:pPr algn="ctr"/>
            <a:endParaRPr lang="en-US" sz="1600" b="1" dirty="0" smtClean="0">
              <a:solidFill>
                <a:schemeClr val="tx1">
                  <a:lumMod val="75000"/>
                  <a:lumOff val="25000"/>
                </a:schemeClr>
              </a:solidFill>
              <a:latin typeface="Arial" pitchFamily="34" charset="0"/>
              <a:cs typeface="Arial" pitchFamily="34" charset="0"/>
            </a:endParaRPr>
          </a:p>
          <a:p>
            <a:pPr algn="ctr"/>
            <a:r>
              <a:rPr lang="en-US" b="1" dirty="0" smtClean="0">
                <a:solidFill>
                  <a:schemeClr val="tx1">
                    <a:lumMod val="75000"/>
                    <a:lumOff val="25000"/>
                  </a:schemeClr>
                </a:solidFill>
                <a:latin typeface="Arial" pitchFamily="34" charset="0"/>
                <a:cs typeface="Arial" pitchFamily="34" charset="0"/>
              </a:rPr>
              <a:t>October 20, 2015</a:t>
            </a:r>
          </a:p>
          <a:p>
            <a:pPr algn="ctr"/>
            <a:endParaRPr lang="en-US" sz="1600" b="1" dirty="0" smtClean="0">
              <a:solidFill>
                <a:srgbClr val="4D4D4D"/>
              </a:solidFill>
              <a:latin typeface="Arial" pitchFamily="34" charset="0"/>
              <a:cs typeface="Arial" pitchFamily="34" charset="0"/>
            </a:endParaRPr>
          </a:p>
          <a:p>
            <a:pPr algn="ctr"/>
            <a:endParaRPr lang="en-US" sz="1600" b="1" dirty="0">
              <a:solidFill>
                <a:srgbClr val="4D4D4D"/>
              </a:solidFill>
              <a:latin typeface="Arial" pitchFamily="34" charset="0"/>
              <a:cs typeface="Arial" pitchFamily="34" charset="0"/>
            </a:endParaRPr>
          </a:p>
          <a:p>
            <a:pPr algn="ctr"/>
            <a:endParaRPr lang="en-US" sz="1600" b="1" dirty="0">
              <a:solidFill>
                <a:srgbClr val="4D4D4D"/>
              </a:solidFill>
              <a:latin typeface="Arial" pitchFamily="34" charset="0"/>
              <a:cs typeface="Arial" pitchFamily="34" charset="0"/>
            </a:endParaRPr>
          </a:p>
        </p:txBody>
      </p:sp>
      <p:sp>
        <p:nvSpPr>
          <p:cNvPr id="5" name="coverslide_date"/>
          <p:cNvSpPr/>
          <p:nvPr/>
        </p:nvSpPr>
        <p:spPr>
          <a:xfrm>
            <a:off x="318146" y="3522348"/>
            <a:ext cx="1414909" cy="28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rgbClr val="4D4D4D"/>
              </a:solidFill>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1" y="4070788"/>
            <a:ext cx="1523227" cy="863162"/>
          </a:xfrm>
          <a:prstGeom prst="rect">
            <a:avLst/>
          </a:prstGeom>
        </p:spPr>
      </p:pic>
      <p:sp>
        <p:nvSpPr>
          <p:cNvPr id="11" name="Text Placeholder 2"/>
          <p:cNvSpPr txBox="1">
            <a:spLocks/>
          </p:cNvSpPr>
          <p:nvPr/>
        </p:nvSpPr>
        <p:spPr>
          <a:xfrm>
            <a:off x="6553200" y="3647785"/>
            <a:ext cx="2895601" cy="600365"/>
          </a:xfrm>
          <a:prstGeom prst="rect">
            <a:avLst/>
          </a:prstGeom>
        </p:spPr>
        <p:txBody>
          <a:bodyPr vert="horz" lIns="91440" tIns="45720" rIns="91440" bIns="45720" rtlCol="0">
            <a:normAutofit/>
          </a:bodyPr>
          <a:lstStyle>
            <a:lvl1pPr marL="342900" indent="-342900" algn="l" defTabSz="914400" rtl="0" eaLnBrk="1" latinLnBrk="0" hangingPunct="1">
              <a:spcBef>
                <a:spcPts val="384"/>
              </a:spcBef>
              <a:buFont typeface="Arial" panose="020B0604020202020204" pitchFamily="34" charset="0"/>
              <a:buChar char="•"/>
              <a:defRPr sz="3200" kern="1200">
                <a:solidFill>
                  <a:schemeClr val="tx1"/>
                </a:solidFill>
                <a:latin typeface="+mn-lt"/>
                <a:ea typeface="+mn-ea"/>
                <a:cs typeface="+mn-cs"/>
              </a:defRPr>
            </a:lvl1pPr>
            <a:lvl2pPr marL="457200" indent="-230400" algn="l" defTabSz="914400" rtl="0" eaLnBrk="1" latinLnBrk="0" hangingPunct="1">
              <a:spcBef>
                <a:spcPts val="384"/>
              </a:spcBef>
              <a:buFont typeface="Arial" panose="020B0604020202020204" pitchFamily="34" charset="0"/>
              <a:buChar char="–"/>
              <a:defRPr sz="2800" kern="1200">
                <a:solidFill>
                  <a:schemeClr val="tx1"/>
                </a:solidFill>
                <a:latin typeface="+mn-lt"/>
                <a:ea typeface="+mn-ea"/>
                <a:cs typeface="+mn-cs"/>
              </a:defRPr>
            </a:lvl2pPr>
            <a:lvl3pPr marL="914400" indent="-230400" algn="l" defTabSz="914400" rtl="0" eaLnBrk="1" latinLnBrk="0" hangingPunct="1">
              <a:spcBef>
                <a:spcPts val="384"/>
              </a:spcBef>
              <a:buFont typeface="Arial" panose="020B0604020202020204" pitchFamily="34" charset="0"/>
              <a:buChar char="•"/>
              <a:defRPr sz="2400" kern="1200">
                <a:solidFill>
                  <a:schemeClr val="tx1"/>
                </a:solidFill>
                <a:latin typeface="+mn-lt"/>
                <a:ea typeface="+mn-ea"/>
                <a:cs typeface="+mn-cs"/>
              </a:defRPr>
            </a:lvl3pPr>
            <a:lvl4pPr marL="1375200" indent="-234000" algn="l" defTabSz="914400" rtl="0" eaLnBrk="1" latinLnBrk="0" hangingPunct="1">
              <a:spcBef>
                <a:spcPts val="384"/>
              </a:spcBef>
              <a:buFont typeface="Arial" panose="020B0604020202020204" pitchFamily="34" charset="0"/>
              <a:buChar char="–"/>
              <a:defRPr sz="2000" kern="1200">
                <a:solidFill>
                  <a:schemeClr val="tx1"/>
                </a:solidFill>
                <a:latin typeface="+mn-lt"/>
                <a:ea typeface="+mn-ea"/>
                <a:cs typeface="+mn-cs"/>
              </a:defRPr>
            </a:lvl4pPr>
            <a:lvl5pPr marL="2059200" indent="-230400" algn="l" defTabSz="914400" rtl="0" eaLnBrk="1" latinLnBrk="0" hangingPunct="1">
              <a:spcBef>
                <a:spcPts val="384"/>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800" lvl="1" indent="0" algn="ctr">
              <a:buFont typeface="Arial" panose="020B0604020202020204" pitchFamily="34" charset="0"/>
              <a:buNone/>
            </a:pPr>
            <a:r>
              <a:rPr lang="en-US" sz="2400" b="1" spc="-300" dirty="0" smtClean="0">
                <a:solidFill>
                  <a:srgbClr val="993300"/>
                </a:solidFill>
                <a:latin typeface="KaiTi" panose="02010609060101010101" pitchFamily="49" charset="-122"/>
                <a:ea typeface="KaiTi" panose="02010609060101010101" pitchFamily="49" charset="-122"/>
              </a:rPr>
              <a:t>SPECTRUM </a:t>
            </a:r>
            <a:r>
              <a:rPr lang="en-US" sz="2400" b="1" cap="small" spc="-300" dirty="0" smtClean="0">
                <a:solidFill>
                  <a:srgbClr val="993300"/>
                </a:solidFill>
                <a:latin typeface="KaiTi" panose="02010609060101010101" pitchFamily="49" charset="-122"/>
                <a:ea typeface="KaiTi" panose="02010609060101010101" pitchFamily="49" charset="-122"/>
              </a:rPr>
              <a:t>FML</a:t>
            </a:r>
            <a:endParaRPr lang="en-US" sz="2400" b="1" cap="small" spc="-300" dirty="0">
              <a:solidFill>
                <a:srgbClr val="9933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738082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SSL Impact</a:t>
            </a:r>
            <a:endParaRPr lang="en-US" sz="3200" b="1" i="1" dirty="0">
              <a:solidFill>
                <a:srgbClr val="0070C0"/>
              </a:solidFill>
            </a:endParaRPr>
          </a:p>
        </p:txBody>
      </p:sp>
      <p:sp>
        <p:nvSpPr>
          <p:cNvPr id="3" name="Text Placeholder 2"/>
          <p:cNvSpPr>
            <a:spLocks noGrp="1"/>
          </p:cNvSpPr>
          <p:nvPr>
            <p:ph type="body" sz="quarter" idx="10"/>
          </p:nvPr>
        </p:nvSpPr>
        <p:spPr/>
        <p:txBody>
          <a:bodyPr>
            <a:normAutofit/>
          </a:bodyPr>
          <a:lstStyle/>
          <a:p>
            <a:pPr lvl="1">
              <a:buFont typeface="Wingdings" panose="05000000000000000000" pitchFamily="2" charset="2"/>
              <a:buChar char="Ø"/>
            </a:pPr>
            <a:r>
              <a:rPr lang="en-US" i="1" dirty="0">
                <a:solidFill>
                  <a:schemeClr val="tx1">
                    <a:lumMod val="75000"/>
                    <a:lumOff val="25000"/>
                  </a:schemeClr>
                </a:solidFill>
              </a:rPr>
              <a:t>Current deficit as regards Infrared signature from SSL-based lighting.</a:t>
            </a:r>
          </a:p>
          <a:p>
            <a:pPr lvl="2">
              <a:buFont typeface="Wingdings" panose="05000000000000000000" pitchFamily="2" charset="2"/>
              <a:buChar char="Ø"/>
            </a:pPr>
            <a:r>
              <a:rPr lang="en-US" b="1" i="1" dirty="0"/>
              <a:t> </a:t>
            </a:r>
            <a:r>
              <a:rPr lang="en-US" sz="2000" b="1" i="1" dirty="0">
                <a:solidFill>
                  <a:srgbClr val="0070C0"/>
                </a:solidFill>
              </a:rPr>
              <a:t>Why</a:t>
            </a:r>
            <a:r>
              <a:rPr lang="en-US" sz="2000" b="1" i="1" dirty="0" smtClean="0">
                <a:solidFill>
                  <a:srgbClr val="0070C0"/>
                </a:solidFill>
              </a:rPr>
              <a:t>?</a:t>
            </a:r>
            <a:r>
              <a:rPr lang="en-US" sz="2400" b="1" i="1" dirty="0" smtClean="0"/>
              <a:t> </a:t>
            </a:r>
            <a:endParaRPr lang="en-US" sz="2000" b="1" i="1" dirty="0" smtClean="0">
              <a:solidFill>
                <a:srgbClr val="0070C0"/>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60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SSL-IR Limitations</a:t>
            </a:r>
            <a:endParaRPr lang="en-US" sz="3200" b="1" i="1" dirty="0">
              <a:solidFill>
                <a:srgbClr val="0070C0"/>
              </a:solidFill>
            </a:endParaRPr>
          </a:p>
        </p:txBody>
      </p:sp>
      <p:sp>
        <p:nvSpPr>
          <p:cNvPr id="3" name="Text Placeholder 2"/>
          <p:cNvSpPr>
            <a:spLocks noGrp="1"/>
          </p:cNvSpPr>
          <p:nvPr>
            <p:ph type="body" sz="quarter" idx="10"/>
          </p:nvPr>
        </p:nvSpPr>
        <p:spPr/>
        <p:txBody>
          <a:bodyPr>
            <a:normAutofit fontScale="85000" lnSpcReduction="20000"/>
          </a:bodyPr>
          <a:lstStyle/>
          <a:p>
            <a:pPr lvl="1">
              <a:buFont typeface="Wingdings" panose="05000000000000000000" pitchFamily="2" charset="2"/>
              <a:buChar char="Ø"/>
            </a:pPr>
            <a:r>
              <a:rPr lang="en-US" sz="3200" b="1" i="1" dirty="0" smtClean="0"/>
              <a:t> </a:t>
            </a:r>
            <a:r>
              <a:rPr lang="en-US" sz="3200" i="1" dirty="0" smtClean="0">
                <a:solidFill>
                  <a:schemeClr val="tx1">
                    <a:lumMod val="75000"/>
                    <a:lumOff val="25000"/>
                  </a:schemeClr>
                </a:solidFill>
              </a:rPr>
              <a:t>Solid-state-based IR signatures</a:t>
            </a:r>
            <a:endParaRPr lang="en-US" i="1" dirty="0">
              <a:solidFill>
                <a:schemeClr val="tx1">
                  <a:lumMod val="75000"/>
                  <a:lumOff val="25000"/>
                </a:schemeClr>
              </a:solidFill>
            </a:endParaRPr>
          </a:p>
          <a:p>
            <a:pPr lvl="2">
              <a:buFont typeface="Wingdings" panose="05000000000000000000" pitchFamily="2" charset="2"/>
              <a:buChar char="Ø"/>
            </a:pPr>
            <a:r>
              <a:rPr lang="en-US" i="1" dirty="0">
                <a:solidFill>
                  <a:schemeClr val="tx1">
                    <a:lumMod val="75000"/>
                    <a:lumOff val="25000"/>
                  </a:schemeClr>
                </a:solidFill>
              </a:rPr>
              <a:t> </a:t>
            </a:r>
            <a:r>
              <a:rPr lang="en-US" i="1" dirty="0" smtClean="0">
                <a:solidFill>
                  <a:schemeClr val="tx1">
                    <a:lumMod val="75000"/>
                    <a:lumOff val="25000"/>
                  </a:schemeClr>
                </a:solidFill>
              </a:rPr>
              <a:t>SSL </a:t>
            </a:r>
            <a:r>
              <a:rPr lang="en-US" i="1" dirty="0">
                <a:solidFill>
                  <a:schemeClr val="tx1">
                    <a:lumMod val="75000"/>
                    <a:lumOff val="25000"/>
                  </a:schemeClr>
                </a:solidFill>
              </a:rPr>
              <a:t>physics of LED junction temp </a:t>
            </a:r>
            <a:r>
              <a:rPr lang="en-US" i="1" dirty="0" smtClean="0">
                <a:solidFill>
                  <a:schemeClr val="tx1">
                    <a:lumMod val="75000"/>
                    <a:lumOff val="25000"/>
                  </a:schemeClr>
                </a:solidFill>
              </a:rPr>
              <a:t>(T</a:t>
            </a:r>
            <a:r>
              <a:rPr lang="en-US" i="1" baseline="-25000" dirty="0" smtClean="0">
                <a:solidFill>
                  <a:schemeClr val="tx1">
                    <a:lumMod val="75000"/>
                    <a:lumOff val="25000"/>
                  </a:schemeClr>
                </a:solidFill>
              </a:rPr>
              <a:t>C</a:t>
            </a:r>
            <a:r>
              <a:rPr lang="en-US" i="1" dirty="0" smtClean="0">
                <a:solidFill>
                  <a:schemeClr val="tx1">
                    <a:lumMod val="75000"/>
                    <a:lumOff val="25000"/>
                  </a:schemeClr>
                </a:solidFill>
              </a:rPr>
              <a:t>) vs </a:t>
            </a:r>
            <a:r>
              <a:rPr lang="en-US" i="1" dirty="0">
                <a:solidFill>
                  <a:schemeClr val="tx1">
                    <a:lumMod val="75000"/>
                    <a:lumOff val="25000"/>
                  </a:schemeClr>
                </a:solidFill>
              </a:rPr>
              <a:t>IR </a:t>
            </a:r>
            <a:r>
              <a:rPr lang="en-US" i="1" dirty="0" smtClean="0">
                <a:solidFill>
                  <a:schemeClr val="tx1">
                    <a:lumMod val="75000"/>
                    <a:lumOff val="25000"/>
                  </a:schemeClr>
                </a:solidFill>
              </a:rPr>
              <a:t>signature</a:t>
            </a:r>
          </a:p>
          <a:p>
            <a:pPr lvl="2">
              <a:buFont typeface="Wingdings" panose="05000000000000000000" pitchFamily="2" charset="2"/>
              <a:buChar char="Ø"/>
            </a:pPr>
            <a:r>
              <a:rPr lang="en-US" i="1" dirty="0">
                <a:solidFill>
                  <a:schemeClr val="tx1">
                    <a:lumMod val="75000"/>
                    <a:lumOff val="25000"/>
                  </a:schemeClr>
                </a:solidFill>
              </a:rPr>
              <a:t> SSL </a:t>
            </a:r>
            <a:r>
              <a:rPr lang="en-US" i="1" dirty="0" smtClean="0">
                <a:solidFill>
                  <a:schemeClr val="tx1">
                    <a:lumMod val="75000"/>
                    <a:lumOff val="25000"/>
                  </a:schemeClr>
                </a:solidFill>
              </a:rPr>
              <a:t>L</a:t>
            </a:r>
            <a:r>
              <a:rPr lang="en-US" i="1" baseline="-25000" dirty="0" smtClean="0">
                <a:solidFill>
                  <a:schemeClr val="tx1">
                    <a:lumMod val="75000"/>
                    <a:lumOff val="25000"/>
                  </a:schemeClr>
                </a:solidFill>
              </a:rPr>
              <a:t>70</a:t>
            </a:r>
            <a:r>
              <a:rPr lang="en-US" i="1" dirty="0" smtClean="0">
                <a:solidFill>
                  <a:schemeClr val="tx1">
                    <a:lumMod val="75000"/>
                    <a:lumOff val="25000"/>
                  </a:schemeClr>
                </a:solidFill>
              </a:rPr>
              <a:t> (useful life) performance suffers </a:t>
            </a:r>
            <a:r>
              <a:rPr lang="en-US" i="1" dirty="0">
                <a:solidFill>
                  <a:schemeClr val="tx1">
                    <a:lumMod val="75000"/>
                    <a:lumOff val="25000"/>
                  </a:schemeClr>
                </a:solidFill>
              </a:rPr>
              <a:t>at very high T</a:t>
            </a:r>
            <a:r>
              <a:rPr lang="en-US" i="1" baseline="-25000" dirty="0">
                <a:solidFill>
                  <a:schemeClr val="tx1">
                    <a:lumMod val="75000"/>
                    <a:lumOff val="25000"/>
                  </a:schemeClr>
                </a:solidFill>
              </a:rPr>
              <a:t>C</a:t>
            </a:r>
            <a:r>
              <a:rPr lang="en-US" i="1" dirty="0" smtClean="0">
                <a:solidFill>
                  <a:schemeClr val="tx1">
                    <a:lumMod val="75000"/>
                    <a:lumOff val="25000"/>
                  </a:schemeClr>
                </a:solidFill>
              </a:rPr>
              <a:t> </a:t>
            </a:r>
            <a:endParaRPr lang="en-US" i="1" dirty="0">
              <a:solidFill>
                <a:schemeClr val="tx1">
                  <a:lumMod val="75000"/>
                  <a:lumOff val="25000"/>
                </a:schemeClr>
              </a:solidFill>
            </a:endParaRPr>
          </a:p>
          <a:p>
            <a:pPr lvl="1">
              <a:buFont typeface="Wingdings" panose="05000000000000000000" pitchFamily="2" charset="2"/>
              <a:buChar char="Ø"/>
            </a:pPr>
            <a:r>
              <a:rPr lang="en-US" sz="3600" i="1" dirty="0" smtClean="0">
                <a:solidFill>
                  <a:schemeClr val="tx1">
                    <a:lumMod val="75000"/>
                    <a:lumOff val="25000"/>
                  </a:schemeClr>
                </a:solidFill>
              </a:rPr>
              <a:t> </a:t>
            </a:r>
            <a:r>
              <a:rPr lang="en-US" sz="3200" i="1" dirty="0">
                <a:solidFill>
                  <a:schemeClr val="tx1">
                    <a:lumMod val="75000"/>
                    <a:lumOff val="25000"/>
                  </a:schemeClr>
                </a:solidFill>
              </a:rPr>
              <a:t>SSL Photonics</a:t>
            </a:r>
          </a:p>
          <a:p>
            <a:pPr lvl="2">
              <a:buFont typeface="Wingdings" panose="05000000000000000000" pitchFamily="2" charset="2"/>
              <a:buChar char="Ø"/>
            </a:pPr>
            <a:r>
              <a:rPr lang="en-US" i="1" dirty="0">
                <a:solidFill>
                  <a:schemeClr val="tx1">
                    <a:lumMod val="75000"/>
                    <a:lumOff val="25000"/>
                  </a:schemeClr>
                </a:solidFill>
              </a:rPr>
              <a:t> 99% of all LED’s are </a:t>
            </a:r>
            <a:r>
              <a:rPr lang="en-US" i="1" dirty="0" smtClean="0">
                <a:solidFill>
                  <a:schemeClr val="tx1">
                    <a:lumMod val="75000"/>
                    <a:lumOff val="25000"/>
                  </a:schemeClr>
                </a:solidFill>
              </a:rPr>
              <a:t>designed </a:t>
            </a:r>
            <a:r>
              <a:rPr lang="en-US" i="1" dirty="0">
                <a:solidFill>
                  <a:schemeClr val="tx1">
                    <a:lumMod val="75000"/>
                    <a:lumOff val="25000"/>
                  </a:schemeClr>
                </a:solidFill>
              </a:rPr>
              <a:t>and manufactured for “unprocessed” emissions in the UV range</a:t>
            </a:r>
          </a:p>
          <a:p>
            <a:pPr lvl="2">
              <a:buFont typeface="Wingdings" panose="05000000000000000000" pitchFamily="2" charset="2"/>
              <a:buChar char="Ø"/>
            </a:pPr>
            <a:r>
              <a:rPr lang="en-US" i="1" dirty="0">
                <a:solidFill>
                  <a:schemeClr val="tx1">
                    <a:lumMod val="75000"/>
                    <a:lumOff val="25000"/>
                  </a:schemeClr>
                </a:solidFill>
              </a:rPr>
              <a:t> </a:t>
            </a:r>
            <a:r>
              <a:rPr lang="en-US" i="1" dirty="0" smtClean="0">
                <a:solidFill>
                  <a:schemeClr val="tx1">
                    <a:lumMod val="75000"/>
                    <a:lumOff val="25000"/>
                  </a:schemeClr>
                </a:solidFill>
              </a:rPr>
              <a:t>Phosphor processing enables LED's to emit at more usable wavelengths</a:t>
            </a:r>
          </a:p>
          <a:p>
            <a:pPr lvl="2">
              <a:buFont typeface="Wingdings" panose="05000000000000000000" pitchFamily="2" charset="2"/>
              <a:buChar char="Ø"/>
            </a:pPr>
            <a:r>
              <a:rPr lang="en-US" i="1" dirty="0">
                <a:solidFill>
                  <a:schemeClr val="tx1">
                    <a:lumMod val="75000"/>
                    <a:lumOff val="25000"/>
                  </a:schemeClr>
                </a:solidFill>
              </a:rPr>
              <a:t> </a:t>
            </a:r>
            <a:r>
              <a:rPr lang="en-US" i="1" dirty="0" smtClean="0">
                <a:solidFill>
                  <a:schemeClr val="tx1">
                    <a:lumMod val="75000"/>
                    <a:lumOff val="25000"/>
                  </a:schemeClr>
                </a:solidFill>
              </a:rPr>
              <a:t>The longer the wavelength desired, the lower the overall electro-photonic efficiency drops</a:t>
            </a:r>
          </a:p>
          <a:p>
            <a:pPr lvl="1">
              <a:buFont typeface="Wingdings" panose="05000000000000000000" pitchFamily="2" charset="2"/>
              <a:buChar char="Ø"/>
            </a:pPr>
            <a:r>
              <a:rPr lang="en-US" i="1" dirty="0" smtClean="0">
                <a:solidFill>
                  <a:schemeClr val="tx1">
                    <a:lumMod val="75000"/>
                    <a:lumOff val="25000"/>
                  </a:schemeClr>
                </a:solidFill>
              </a:rPr>
              <a:t>Majority of commercial IR-LED’s are limited to &lt; ~1,000 nm</a:t>
            </a: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63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SSL “IR”</a:t>
            </a:r>
            <a:endParaRPr lang="en-US" sz="3200" b="1" i="1" dirty="0">
              <a:solidFill>
                <a:srgbClr val="0070C0"/>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971550"/>
            <a:ext cx="8020050" cy="4070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2600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SSL Shortcuts</a:t>
            </a:r>
            <a:endParaRPr lang="en-US" sz="3200" b="1" i="1" dirty="0">
              <a:solidFill>
                <a:srgbClr val="0070C0"/>
              </a:solidFill>
            </a:endParaRPr>
          </a:p>
        </p:txBody>
      </p:sp>
      <p:sp>
        <p:nvSpPr>
          <p:cNvPr id="3" name="Text Placeholder 2"/>
          <p:cNvSpPr>
            <a:spLocks noGrp="1"/>
          </p:cNvSpPr>
          <p:nvPr>
            <p:ph type="body" sz="quarter" idx="10"/>
          </p:nvPr>
        </p:nvSpPr>
        <p:spPr/>
        <p:txBody>
          <a:bodyPr>
            <a:normAutofit fontScale="92500" lnSpcReduction="20000"/>
          </a:bodyPr>
          <a:lstStyle/>
          <a:p>
            <a:pPr lvl="1">
              <a:buFont typeface="Wingdings" panose="05000000000000000000" pitchFamily="2" charset="2"/>
              <a:buChar char="Ø"/>
            </a:pPr>
            <a:r>
              <a:rPr lang="en-US" b="1" i="1" dirty="0">
                <a:solidFill>
                  <a:schemeClr val="bg1">
                    <a:lumMod val="75000"/>
                  </a:schemeClr>
                </a:solidFill>
              </a:rPr>
              <a:t>Current cockpit-perspective feedback on SSL products suggests safety issues with visual intensity and/or glare.</a:t>
            </a:r>
          </a:p>
          <a:p>
            <a:pPr lvl="2">
              <a:buFont typeface="Wingdings" panose="05000000000000000000" pitchFamily="2" charset="2"/>
              <a:buChar char="Ø"/>
            </a:pPr>
            <a:r>
              <a:rPr lang="en-US" sz="2000" b="1" i="1" dirty="0">
                <a:solidFill>
                  <a:schemeClr val="bg1">
                    <a:lumMod val="75000"/>
                  </a:schemeClr>
                </a:solidFill>
              </a:rPr>
              <a:t> Why?</a:t>
            </a:r>
          </a:p>
          <a:p>
            <a:pPr lvl="1">
              <a:buFont typeface="Wingdings" panose="05000000000000000000" pitchFamily="2" charset="2"/>
              <a:buChar char="Ø"/>
            </a:pPr>
            <a:r>
              <a:rPr lang="en-US" b="1" i="1" dirty="0" smtClean="0">
                <a:solidFill>
                  <a:schemeClr val="bg1">
                    <a:lumMod val="75000"/>
                  </a:schemeClr>
                </a:solidFill>
              </a:rPr>
              <a:t> </a:t>
            </a:r>
            <a:r>
              <a:rPr lang="en-US" b="1" i="1" dirty="0">
                <a:solidFill>
                  <a:schemeClr val="bg1">
                    <a:lumMod val="75000"/>
                  </a:schemeClr>
                </a:solidFill>
              </a:rPr>
              <a:t>Current deficit as regards Infrared signature from SSL-based lighting.</a:t>
            </a:r>
          </a:p>
          <a:p>
            <a:pPr lvl="2">
              <a:buFont typeface="Wingdings" panose="05000000000000000000" pitchFamily="2" charset="2"/>
              <a:buChar char="Ø"/>
            </a:pPr>
            <a:r>
              <a:rPr lang="en-US" b="1" i="1" dirty="0">
                <a:solidFill>
                  <a:schemeClr val="bg1">
                    <a:lumMod val="75000"/>
                  </a:schemeClr>
                </a:solidFill>
              </a:rPr>
              <a:t> </a:t>
            </a:r>
            <a:r>
              <a:rPr lang="en-US" sz="2000" b="1" i="1" dirty="0">
                <a:solidFill>
                  <a:schemeClr val="bg1">
                    <a:lumMod val="75000"/>
                  </a:schemeClr>
                </a:solidFill>
              </a:rPr>
              <a:t>Why?</a:t>
            </a:r>
          </a:p>
          <a:p>
            <a:pPr lvl="1">
              <a:buFont typeface="Wingdings" panose="05000000000000000000" pitchFamily="2" charset="2"/>
              <a:buChar char="Ø"/>
            </a:pPr>
            <a:r>
              <a:rPr lang="en-US" b="1" i="1" dirty="0" smtClean="0">
                <a:solidFill>
                  <a:schemeClr val="tx1">
                    <a:lumMod val="75000"/>
                    <a:lumOff val="25000"/>
                  </a:schemeClr>
                </a:solidFill>
              </a:rPr>
              <a:t>Some SSL-based lighting solutions are not ‘lamp-based’ but rather bespoke LED ‘light engine’ modules.</a:t>
            </a:r>
          </a:p>
          <a:p>
            <a:pPr lvl="2">
              <a:buFont typeface="Wingdings" panose="05000000000000000000" pitchFamily="2" charset="2"/>
              <a:buChar char="Ø"/>
            </a:pPr>
            <a:r>
              <a:rPr lang="en-US" sz="2000" b="1" i="1" dirty="0" smtClean="0">
                <a:solidFill>
                  <a:srgbClr val="0070C0"/>
                </a:solidFill>
              </a:rPr>
              <a:t> Why?</a:t>
            </a:r>
            <a:endParaRPr lang="en-US" sz="2000" b="1" i="1" dirty="0">
              <a:solidFill>
                <a:srgbClr val="0070C0"/>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8577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60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13171"/>
          </a:xfrm>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 </a:t>
            </a:r>
            <a:r>
              <a:rPr lang="en-US" sz="3200" b="1" i="1" dirty="0" smtClean="0">
                <a:solidFill>
                  <a:srgbClr val="0070C0"/>
                </a:solidFill>
                <a:latin typeface="Arial" panose="020B0604020202020204" pitchFamily="34" charset="0"/>
                <a:cs typeface="Arial" panose="020B0604020202020204" pitchFamily="34" charset="0"/>
              </a:rPr>
              <a:t>Project Challenges</a:t>
            </a:r>
            <a:endParaRPr lang="en-US" sz="3200" b="1" i="1" dirty="0">
              <a:solidFill>
                <a:srgbClr val="0070C0"/>
              </a:solidFill>
            </a:endParaRPr>
          </a:p>
        </p:txBody>
      </p:sp>
      <p:sp>
        <p:nvSpPr>
          <p:cNvPr id="3" name="Text Placeholder 2"/>
          <p:cNvSpPr>
            <a:spLocks noGrp="1"/>
          </p:cNvSpPr>
          <p:nvPr>
            <p:ph type="body" sz="quarter" idx="10"/>
          </p:nvPr>
        </p:nvSpPr>
        <p:spPr>
          <a:xfrm>
            <a:off x="228600" y="666749"/>
            <a:ext cx="8763000" cy="4476751"/>
          </a:xfrm>
        </p:spPr>
        <p:txBody>
          <a:bodyPr>
            <a:normAutofit/>
          </a:bodyPr>
          <a:lstStyle/>
          <a:p>
            <a:pPr lvl="1">
              <a:buFont typeface="Wingdings" panose="05000000000000000000" pitchFamily="2" charset="2"/>
              <a:buChar char="Ø"/>
            </a:pPr>
            <a:r>
              <a:rPr lang="en-US" sz="2400" b="1" dirty="0" smtClean="0">
                <a:solidFill>
                  <a:srgbClr val="4D4D4D"/>
                </a:solidFill>
              </a:rPr>
              <a:t> Advanced Power Management</a:t>
            </a:r>
          </a:p>
          <a:p>
            <a:pPr lvl="2">
              <a:buFont typeface="Wingdings" panose="05000000000000000000" pitchFamily="2" charset="2"/>
              <a:buChar char="§"/>
            </a:pPr>
            <a:r>
              <a:rPr lang="en-US" sz="2000" b="1" dirty="0" smtClean="0">
                <a:solidFill>
                  <a:srgbClr val="4D4D4D"/>
                </a:solidFill>
              </a:rPr>
              <a:t>Maximize reliability and efficiency</a:t>
            </a:r>
          </a:p>
          <a:p>
            <a:pPr lvl="2">
              <a:buFont typeface="Wingdings" panose="05000000000000000000" pitchFamily="2" charset="2"/>
              <a:buChar char="§"/>
            </a:pPr>
            <a:r>
              <a:rPr lang="en-US" sz="2000" b="1" dirty="0" smtClean="0">
                <a:solidFill>
                  <a:srgbClr val="4D4D4D"/>
                </a:solidFill>
              </a:rPr>
              <a:t>Minimize and integrate form factor</a:t>
            </a:r>
            <a:endParaRPr lang="en-US" sz="2000" b="1" dirty="0">
              <a:solidFill>
                <a:srgbClr val="4D4D4D"/>
              </a:solidFill>
            </a:endParaRPr>
          </a:p>
          <a:p>
            <a:pPr lvl="1">
              <a:buFont typeface="Wingdings" panose="05000000000000000000" pitchFamily="2" charset="2"/>
              <a:buChar char="Ø"/>
            </a:pPr>
            <a:r>
              <a:rPr lang="en-US" sz="2400" b="1" dirty="0" smtClean="0">
                <a:solidFill>
                  <a:srgbClr val="4D4D4D"/>
                </a:solidFill>
              </a:rPr>
              <a:t> Increase </a:t>
            </a:r>
            <a:r>
              <a:rPr lang="en-US" sz="2400" b="1" dirty="0">
                <a:solidFill>
                  <a:srgbClr val="4D4D4D"/>
                </a:solidFill>
              </a:rPr>
              <a:t>PWM rate to mitigate prop stroboscopic interaction</a:t>
            </a:r>
          </a:p>
          <a:p>
            <a:pPr lvl="2">
              <a:buFont typeface="Wingdings" panose="05000000000000000000" pitchFamily="2" charset="2"/>
              <a:buChar char="§"/>
            </a:pPr>
            <a:r>
              <a:rPr lang="en-US" sz="2000" dirty="0"/>
              <a:t>“</a:t>
            </a:r>
            <a:r>
              <a:rPr lang="en-US" sz="2000" b="1" dirty="0">
                <a:solidFill>
                  <a:srgbClr val="4D4D4D"/>
                </a:solidFill>
              </a:rPr>
              <a:t>Prop-Synchronized” PWM in Hz = # blades per prop x 38.33 cycles/second</a:t>
            </a:r>
          </a:p>
          <a:p>
            <a:pPr lvl="2">
              <a:buFont typeface="Wingdings" panose="05000000000000000000" pitchFamily="2" charset="2"/>
              <a:buChar char="§"/>
            </a:pPr>
            <a:r>
              <a:rPr lang="en-US" sz="2000" b="1" dirty="0">
                <a:solidFill>
                  <a:srgbClr val="4D4D4D"/>
                </a:solidFill>
              </a:rPr>
              <a:t>For a 6-bladed prop, Prop-Synchronized PWM = 229 Hz</a:t>
            </a:r>
          </a:p>
          <a:p>
            <a:pPr lvl="2">
              <a:buFont typeface="Wingdings" panose="05000000000000000000" pitchFamily="2" charset="2"/>
              <a:buChar char="§"/>
            </a:pPr>
            <a:r>
              <a:rPr lang="en-US" sz="2000" b="1" dirty="0">
                <a:solidFill>
                  <a:srgbClr val="4D4D4D"/>
                </a:solidFill>
              </a:rPr>
              <a:t>Therefore 350-400 Hz will mitigate stroboscopic interactions, and is easily </a:t>
            </a:r>
            <a:r>
              <a:rPr lang="en-US" sz="2000" b="1" dirty="0" smtClean="0">
                <a:solidFill>
                  <a:srgbClr val="4D4D4D"/>
                </a:solidFill>
              </a:rPr>
              <a:t>achievable</a:t>
            </a:r>
            <a:endParaRPr lang="en-US" sz="2400" b="1" dirty="0" smtClean="0">
              <a:solidFill>
                <a:srgbClr val="4D4D4D"/>
              </a:solidFill>
            </a:endParaRPr>
          </a:p>
        </p:txBody>
      </p:sp>
      <p:sp>
        <p:nvSpPr>
          <p:cNvPr id="6" name="Rectangle 5"/>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078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613171"/>
          </a:xfrm>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 </a:t>
            </a:r>
            <a:r>
              <a:rPr lang="en-US" sz="3200" b="1" i="1" dirty="0" smtClean="0">
                <a:solidFill>
                  <a:srgbClr val="0070C0"/>
                </a:solidFill>
                <a:latin typeface="Arial" panose="020B0604020202020204" pitchFamily="34" charset="0"/>
                <a:cs typeface="Arial" panose="020B0604020202020204" pitchFamily="34" charset="0"/>
              </a:rPr>
              <a:t>Project Challenges</a:t>
            </a:r>
            <a:endParaRPr lang="en-US" sz="3200" b="1" i="1" dirty="0">
              <a:solidFill>
                <a:srgbClr val="0070C0"/>
              </a:solidFill>
            </a:endParaRPr>
          </a:p>
        </p:txBody>
      </p:sp>
      <p:sp>
        <p:nvSpPr>
          <p:cNvPr id="3" name="Text Placeholder 2"/>
          <p:cNvSpPr>
            <a:spLocks noGrp="1"/>
          </p:cNvSpPr>
          <p:nvPr>
            <p:ph type="body" sz="quarter" idx="10"/>
          </p:nvPr>
        </p:nvSpPr>
        <p:spPr>
          <a:xfrm>
            <a:off x="228600" y="666749"/>
            <a:ext cx="8763000" cy="4476751"/>
          </a:xfrm>
        </p:spPr>
        <p:txBody>
          <a:bodyPr>
            <a:normAutofit/>
          </a:bodyPr>
          <a:lstStyle/>
          <a:p>
            <a:pPr lvl="1">
              <a:buFont typeface="Wingdings" panose="05000000000000000000" pitchFamily="2" charset="2"/>
              <a:buChar char="Ø"/>
            </a:pPr>
            <a:r>
              <a:rPr lang="en-US" sz="2400" b="1" dirty="0" smtClean="0">
                <a:solidFill>
                  <a:srgbClr val="4D4D4D"/>
                </a:solidFill>
              </a:rPr>
              <a:t> ‘Normalized’ Packaging</a:t>
            </a:r>
            <a:endParaRPr lang="en-US" sz="2400" b="1" dirty="0">
              <a:solidFill>
                <a:srgbClr val="4D4D4D"/>
              </a:solidFill>
            </a:endParaRPr>
          </a:p>
          <a:p>
            <a:pPr lvl="2">
              <a:buFont typeface="Wingdings" panose="05000000000000000000" pitchFamily="2" charset="2"/>
              <a:buChar char="§"/>
            </a:pPr>
            <a:r>
              <a:rPr lang="en-US" sz="2000" b="1" dirty="0" smtClean="0">
                <a:solidFill>
                  <a:srgbClr val="4D4D4D"/>
                </a:solidFill>
              </a:rPr>
              <a:t>Meet </a:t>
            </a:r>
            <a:r>
              <a:rPr lang="en-US" sz="2000" b="1" dirty="0">
                <a:solidFill>
                  <a:srgbClr val="4D4D4D"/>
                </a:solidFill>
              </a:rPr>
              <a:t>FAA </a:t>
            </a:r>
            <a:r>
              <a:rPr lang="en-US" sz="2000" b="1" dirty="0" smtClean="0">
                <a:solidFill>
                  <a:srgbClr val="4D4D4D"/>
                </a:solidFill>
              </a:rPr>
              <a:t>size and </a:t>
            </a:r>
            <a:r>
              <a:rPr lang="en-US" sz="2000" b="1" dirty="0">
                <a:solidFill>
                  <a:srgbClr val="4D4D4D"/>
                </a:solidFill>
              </a:rPr>
              <a:t>weight </a:t>
            </a:r>
            <a:r>
              <a:rPr lang="en-US" sz="2000" b="1" dirty="0" smtClean="0">
                <a:solidFill>
                  <a:srgbClr val="4D4D4D"/>
                </a:solidFill>
              </a:rPr>
              <a:t>specification for MR-16</a:t>
            </a:r>
          </a:p>
          <a:p>
            <a:pPr lvl="1">
              <a:buFont typeface="Wingdings" panose="05000000000000000000" pitchFamily="2" charset="2"/>
              <a:buChar char="Ø"/>
            </a:pPr>
            <a:r>
              <a:rPr lang="en-US" sz="2400" b="1" dirty="0" smtClean="0">
                <a:solidFill>
                  <a:srgbClr val="4D4D4D"/>
                </a:solidFill>
              </a:rPr>
              <a:t> Integrated </a:t>
            </a:r>
            <a:r>
              <a:rPr lang="en-US" sz="2400" b="1" dirty="0">
                <a:solidFill>
                  <a:srgbClr val="4D4D4D"/>
                </a:solidFill>
              </a:rPr>
              <a:t>Optics</a:t>
            </a:r>
          </a:p>
          <a:p>
            <a:pPr lvl="2">
              <a:buFont typeface="Wingdings" panose="05000000000000000000" pitchFamily="2" charset="2"/>
              <a:buChar char="§"/>
            </a:pPr>
            <a:r>
              <a:rPr lang="en-US" sz="2000" b="1" dirty="0">
                <a:solidFill>
                  <a:srgbClr val="4D4D4D"/>
                </a:solidFill>
              </a:rPr>
              <a:t>Minimize glare (duplicate incandescent beam angles)</a:t>
            </a:r>
          </a:p>
          <a:p>
            <a:pPr lvl="2">
              <a:buFont typeface="Wingdings" panose="05000000000000000000" pitchFamily="2" charset="2"/>
              <a:buChar char="§"/>
            </a:pPr>
            <a:r>
              <a:rPr lang="en-US" sz="2000" b="1" dirty="0">
                <a:solidFill>
                  <a:srgbClr val="4D4D4D"/>
                </a:solidFill>
              </a:rPr>
              <a:t>Optimize output (</a:t>
            </a:r>
            <a:r>
              <a:rPr lang="en-US" sz="2000" b="1" dirty="0">
                <a:solidFill>
                  <a:srgbClr val="FF0000"/>
                </a:solidFill>
              </a:rPr>
              <a:t>IR signature</a:t>
            </a:r>
            <a:r>
              <a:rPr lang="en-US" sz="2000" b="1" dirty="0">
                <a:solidFill>
                  <a:srgbClr val="4D4D4D"/>
                </a:solidFill>
              </a:rPr>
              <a:t>, and</a:t>
            </a:r>
            <a:r>
              <a:rPr lang="en-US" sz="2000" b="1" dirty="0">
                <a:solidFill>
                  <a:srgbClr val="FF0000"/>
                </a:solidFill>
              </a:rPr>
              <a:t> </a:t>
            </a:r>
            <a:r>
              <a:rPr lang="en-US" sz="2000" b="1" dirty="0">
                <a:solidFill>
                  <a:srgbClr val="4D4D4D"/>
                </a:solidFill>
              </a:rPr>
              <a:t>visual CCT, Lumen, etc</a:t>
            </a:r>
            <a:r>
              <a:rPr lang="en-US" sz="2000" b="1" dirty="0" smtClean="0">
                <a:solidFill>
                  <a:srgbClr val="4D4D4D"/>
                </a:solidFill>
              </a:rPr>
              <a:t>.</a:t>
            </a:r>
            <a:r>
              <a:rPr lang="en-US" sz="2000" b="1" dirty="0" smtClean="0"/>
              <a:t>)</a:t>
            </a:r>
          </a:p>
          <a:p>
            <a:pPr lvl="1">
              <a:buFont typeface="Wingdings" panose="05000000000000000000" pitchFamily="2" charset="2"/>
              <a:buChar char="Ø"/>
            </a:pPr>
            <a:r>
              <a:rPr lang="en-US" b="1" dirty="0">
                <a:solidFill>
                  <a:srgbClr val="4D4D4D"/>
                </a:solidFill>
              </a:rPr>
              <a:t> </a:t>
            </a:r>
            <a:r>
              <a:rPr lang="en-US" sz="2400" b="1" dirty="0">
                <a:solidFill>
                  <a:srgbClr val="4D4D4D"/>
                </a:solidFill>
              </a:rPr>
              <a:t>Balanced Thermal Properties</a:t>
            </a:r>
          </a:p>
          <a:p>
            <a:pPr lvl="2">
              <a:buFont typeface="Wingdings" panose="05000000000000000000" pitchFamily="2" charset="2"/>
              <a:buChar char="§"/>
            </a:pPr>
            <a:r>
              <a:rPr lang="en-US" sz="2000" b="1" dirty="0">
                <a:solidFill>
                  <a:srgbClr val="4D4D4D"/>
                </a:solidFill>
              </a:rPr>
              <a:t>Maximize ice and snow mitigation</a:t>
            </a:r>
          </a:p>
          <a:p>
            <a:pPr lvl="2">
              <a:buFont typeface="Wingdings" panose="05000000000000000000" pitchFamily="2" charset="2"/>
              <a:buChar char="§"/>
            </a:pPr>
            <a:r>
              <a:rPr lang="en-US" sz="2000" b="1" dirty="0">
                <a:solidFill>
                  <a:srgbClr val="4D4D4D"/>
                </a:solidFill>
              </a:rPr>
              <a:t>Minimize SSL component operating temperatures</a:t>
            </a:r>
            <a:r>
              <a:rPr lang="en-US" b="1" dirty="0">
                <a:solidFill>
                  <a:srgbClr val="4D4D4D"/>
                </a:solidFill>
              </a:rPr>
              <a:t> </a:t>
            </a:r>
          </a:p>
          <a:p>
            <a:pPr lvl="1">
              <a:buFont typeface="Wingdings" panose="05000000000000000000" pitchFamily="2" charset="2"/>
              <a:buChar char="Ø"/>
            </a:pPr>
            <a:r>
              <a:rPr lang="en-US" sz="2400" b="1" dirty="0" smtClean="0">
                <a:solidFill>
                  <a:srgbClr val="4D4D4D"/>
                </a:solidFill>
              </a:rPr>
              <a:t> Maximized </a:t>
            </a:r>
            <a:r>
              <a:rPr lang="en-US" sz="2400" b="1" dirty="0">
                <a:solidFill>
                  <a:srgbClr val="4D4D4D"/>
                </a:solidFill>
              </a:rPr>
              <a:t>Useful Life (40-50,000 hours</a:t>
            </a:r>
            <a:r>
              <a:rPr lang="en-US" sz="2400" b="1" dirty="0" smtClean="0">
                <a:solidFill>
                  <a:srgbClr val="4D4D4D"/>
                </a:solidFill>
              </a:rPr>
              <a:t>)</a:t>
            </a:r>
            <a:endParaRPr lang="en-US" sz="2400" b="1" dirty="0">
              <a:solidFill>
                <a:srgbClr val="4D4D4D"/>
              </a:solidFill>
            </a:endParaRPr>
          </a:p>
        </p:txBody>
      </p:sp>
      <p:sp>
        <p:nvSpPr>
          <p:cNvPr id="6" name="Rectangle 5"/>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821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EM spectrum.sv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62150"/>
            <a:ext cx="5867400" cy="2971800"/>
          </a:xfrm>
          <a:prstGeom prst="rect">
            <a:avLst/>
          </a:prstGeom>
          <a:noFill/>
          <a:ln>
            <a:noFill/>
          </a:ln>
        </p:spPr>
      </p:pic>
      <p:sp>
        <p:nvSpPr>
          <p:cNvPr id="2" name="Title 1"/>
          <p:cNvSpPr>
            <a:spLocks noGrp="1"/>
          </p:cNvSpPr>
          <p:nvPr>
            <p:ph type="title"/>
          </p:nvPr>
        </p:nvSpPr>
        <p:spPr>
          <a:xfrm>
            <a:off x="182380" y="114300"/>
            <a:ext cx="8763000" cy="857250"/>
          </a:xfrm>
        </p:spPr>
        <p:txBody>
          <a:bodyPr>
            <a:noAutofit/>
          </a:bodyPr>
          <a:lstStyle/>
          <a:p>
            <a:r>
              <a:rPr lang="en-US" sz="3200" b="1" i="1" dirty="0" smtClean="0">
                <a:solidFill>
                  <a:srgbClr val="4D4D4D"/>
                </a:solidFill>
                <a:latin typeface="Arial" panose="020B0604020202020204" pitchFamily="34" charset="0"/>
                <a:cs typeface="Arial" panose="020B0604020202020204" pitchFamily="34" charset="0"/>
              </a:rPr>
              <a:t>Problem #1</a:t>
            </a:r>
            <a:r>
              <a:rPr lang="en-US" sz="3200" b="1" i="1" dirty="0" smtClean="0"/>
              <a:t> – </a:t>
            </a:r>
            <a:r>
              <a:rPr lang="en-US" sz="3200" b="1" i="1" dirty="0" smtClean="0">
                <a:solidFill>
                  <a:srgbClr val="0070C0"/>
                </a:solidFill>
                <a:latin typeface="Arial" panose="020B0604020202020204" pitchFamily="34" charset="0"/>
                <a:cs typeface="Arial" panose="020B0604020202020204" pitchFamily="34" charset="0"/>
              </a:rPr>
              <a:t>IR </a:t>
            </a:r>
            <a:r>
              <a:rPr lang="en-US" sz="3200" b="1" i="1" dirty="0">
                <a:solidFill>
                  <a:srgbClr val="0070C0"/>
                </a:solidFill>
                <a:latin typeface="Arial" panose="020B0604020202020204" pitchFamily="34" charset="0"/>
                <a:cs typeface="Arial" panose="020B0604020202020204" pitchFamily="34" charset="0"/>
              </a:rPr>
              <a:t>Cameras and LED Lighting</a:t>
            </a:r>
          </a:p>
        </p:txBody>
      </p:sp>
      <p:sp>
        <p:nvSpPr>
          <p:cNvPr id="3" name="Text Placeholder 2"/>
          <p:cNvSpPr>
            <a:spLocks noGrp="1"/>
          </p:cNvSpPr>
          <p:nvPr>
            <p:ph type="body" sz="quarter" idx="10"/>
          </p:nvPr>
        </p:nvSpPr>
        <p:spPr>
          <a:xfrm>
            <a:off x="435357" y="895350"/>
            <a:ext cx="8271775" cy="3737609"/>
          </a:xfrm>
        </p:spPr>
        <p:txBody>
          <a:bodyPr>
            <a:normAutofit/>
          </a:bodyPr>
          <a:lstStyle/>
          <a:p>
            <a:r>
              <a:rPr lang="en-US" sz="2000" dirty="0" smtClean="0">
                <a:solidFill>
                  <a:schemeClr val="accent1">
                    <a:lumMod val="75000"/>
                  </a:schemeClr>
                </a:solidFill>
              </a:rPr>
              <a:t>Thermal </a:t>
            </a:r>
            <a:r>
              <a:rPr lang="en-US" sz="2000" dirty="0">
                <a:solidFill>
                  <a:schemeClr val="accent1">
                    <a:lumMod val="75000"/>
                  </a:schemeClr>
                </a:solidFill>
              </a:rPr>
              <a:t>cameras, including Enhanced Vision System </a:t>
            </a:r>
            <a:r>
              <a:rPr lang="en-US" sz="2000" dirty="0" smtClean="0">
                <a:solidFill>
                  <a:schemeClr val="accent1">
                    <a:lumMod val="75000"/>
                  </a:schemeClr>
                </a:solidFill>
              </a:rPr>
              <a:t>cameras</a:t>
            </a:r>
            <a:r>
              <a:rPr lang="en-US" sz="2000" dirty="0">
                <a:solidFill>
                  <a:schemeClr val="accent1">
                    <a:lumMod val="75000"/>
                  </a:schemeClr>
                </a:solidFill>
              </a:rPr>
              <a:t>, cooled Indium Antimonide </a:t>
            </a:r>
            <a:r>
              <a:rPr lang="en-US" sz="2000" dirty="0" smtClean="0">
                <a:solidFill>
                  <a:schemeClr val="accent1">
                    <a:lumMod val="75000"/>
                  </a:schemeClr>
                </a:solidFill>
              </a:rPr>
              <a:t>Focal </a:t>
            </a:r>
            <a:r>
              <a:rPr lang="en-US" sz="2000" dirty="0">
                <a:solidFill>
                  <a:schemeClr val="accent1">
                    <a:lumMod val="75000"/>
                  </a:schemeClr>
                </a:solidFill>
              </a:rPr>
              <a:t>Plane </a:t>
            </a:r>
            <a:r>
              <a:rPr lang="en-US" sz="2000" dirty="0" smtClean="0">
                <a:solidFill>
                  <a:schemeClr val="accent1">
                    <a:lumMod val="75000"/>
                  </a:schemeClr>
                </a:solidFill>
              </a:rPr>
              <a:t>Arrays, </a:t>
            </a:r>
            <a:r>
              <a:rPr lang="en-US" sz="2000" dirty="0">
                <a:solidFill>
                  <a:schemeClr val="accent1">
                    <a:lumMod val="75000"/>
                  </a:schemeClr>
                </a:solidFill>
              </a:rPr>
              <a:t>on aircraft and </a:t>
            </a:r>
            <a:r>
              <a:rPr lang="en-US" sz="2000" dirty="0" smtClean="0">
                <a:solidFill>
                  <a:schemeClr val="accent1">
                    <a:lumMod val="75000"/>
                  </a:schemeClr>
                </a:solidFill>
              </a:rPr>
              <a:t>helicopters do </a:t>
            </a:r>
            <a:r>
              <a:rPr lang="en-US" sz="2000" dirty="0">
                <a:solidFill>
                  <a:schemeClr val="accent1">
                    <a:lumMod val="75000"/>
                  </a:schemeClr>
                </a:solidFill>
              </a:rPr>
              <a:t>not function well with existing LED </a:t>
            </a:r>
            <a:r>
              <a:rPr lang="en-US" sz="2000" dirty="0" smtClean="0">
                <a:solidFill>
                  <a:schemeClr val="accent1">
                    <a:lumMod val="75000"/>
                  </a:schemeClr>
                </a:solidFill>
              </a:rPr>
              <a:t>lighting.</a:t>
            </a:r>
            <a:endParaRPr lang="en-US" sz="2000" dirty="0">
              <a:solidFill>
                <a:schemeClr val="accent1">
                  <a:lumMod val="75000"/>
                </a:schemeClr>
              </a:solidFill>
            </a:endParaRPr>
          </a:p>
        </p:txBody>
      </p:sp>
      <p:sp>
        <p:nvSpPr>
          <p:cNvPr id="5" name="TextBox 4"/>
          <p:cNvSpPr txBox="1"/>
          <p:nvPr/>
        </p:nvSpPr>
        <p:spPr>
          <a:xfrm>
            <a:off x="2895600" y="4869418"/>
            <a:ext cx="3429000" cy="261610"/>
          </a:xfrm>
          <a:prstGeom prst="rect">
            <a:avLst/>
          </a:prstGeom>
          <a:solidFill>
            <a:schemeClr val="bg1"/>
          </a:solidFill>
        </p:spPr>
        <p:txBody>
          <a:bodyPr wrap="square" rtlCol="0">
            <a:spAutoFit/>
          </a:bodyPr>
          <a:lstStyle/>
          <a:p>
            <a:endParaRPr lang="en-US" sz="1050" dirty="0"/>
          </a:p>
        </p:txBody>
      </p:sp>
      <p:sp>
        <p:nvSpPr>
          <p:cNvPr id="6" name="TextBox 5"/>
          <p:cNvSpPr txBox="1"/>
          <p:nvPr/>
        </p:nvSpPr>
        <p:spPr>
          <a:xfrm>
            <a:off x="6248400" y="1733550"/>
            <a:ext cx="2743200" cy="3139321"/>
          </a:xfrm>
          <a:prstGeom prst="rect">
            <a:avLst/>
          </a:prstGeom>
          <a:noFill/>
        </p:spPr>
        <p:txBody>
          <a:bodyPr wrap="square" rtlCol="0">
            <a:spAutoFit/>
          </a:bodyPr>
          <a:lstStyle/>
          <a:p>
            <a:r>
              <a:rPr lang="en-US" u="sng" dirty="0">
                <a:solidFill>
                  <a:schemeClr val="accent1">
                    <a:lumMod val="75000"/>
                  </a:schemeClr>
                </a:solidFill>
              </a:rPr>
              <a:t>IR Bands</a:t>
            </a:r>
            <a:r>
              <a:rPr lang="en-US" dirty="0">
                <a:solidFill>
                  <a:schemeClr val="accent1">
                    <a:lumMod val="75000"/>
                  </a:schemeClr>
                </a:solidFill>
              </a:rPr>
              <a:t>:</a:t>
            </a:r>
          </a:p>
          <a:p>
            <a:r>
              <a:rPr lang="en-US" dirty="0">
                <a:solidFill>
                  <a:schemeClr val="accent1">
                    <a:lumMod val="75000"/>
                  </a:schemeClr>
                </a:solidFill>
              </a:rPr>
              <a:t>- Near Infrared (NIR): 750 nm to 1,400 nm</a:t>
            </a:r>
          </a:p>
          <a:p>
            <a:r>
              <a:rPr lang="en-US" dirty="0">
                <a:solidFill>
                  <a:schemeClr val="accent1">
                    <a:lumMod val="75000"/>
                  </a:schemeClr>
                </a:solidFill>
              </a:rPr>
              <a:t>- Short Wave Infrared (SWIR):</a:t>
            </a:r>
            <a:r>
              <a:rPr lang="el-GR" dirty="0">
                <a:solidFill>
                  <a:schemeClr val="accent1">
                    <a:lumMod val="75000"/>
                  </a:schemeClr>
                </a:solidFill>
              </a:rPr>
              <a:t> 1</a:t>
            </a:r>
            <a:r>
              <a:rPr lang="en-US" dirty="0">
                <a:solidFill>
                  <a:schemeClr val="accent1">
                    <a:lumMod val="75000"/>
                  </a:schemeClr>
                </a:solidFill>
              </a:rPr>
              <a:t>400 nm to 3000</a:t>
            </a:r>
            <a:r>
              <a:rPr lang="el-GR" dirty="0">
                <a:solidFill>
                  <a:schemeClr val="accent1">
                    <a:lumMod val="75000"/>
                  </a:schemeClr>
                </a:solidFill>
              </a:rPr>
              <a:t> </a:t>
            </a:r>
            <a:r>
              <a:rPr lang="en-US" dirty="0">
                <a:solidFill>
                  <a:schemeClr val="accent1">
                    <a:lumMod val="75000"/>
                  </a:schemeClr>
                </a:solidFill>
              </a:rPr>
              <a:t>nm, </a:t>
            </a:r>
          </a:p>
          <a:p>
            <a:r>
              <a:rPr lang="en-US" dirty="0">
                <a:solidFill>
                  <a:schemeClr val="accent1">
                    <a:lumMod val="75000"/>
                  </a:schemeClr>
                </a:solidFill>
              </a:rPr>
              <a:t>- Medium Wave Infrared (MWIR):</a:t>
            </a:r>
            <a:r>
              <a:rPr lang="el-GR" dirty="0">
                <a:solidFill>
                  <a:schemeClr val="accent1">
                    <a:lumMod val="75000"/>
                  </a:schemeClr>
                </a:solidFill>
              </a:rPr>
              <a:t> 3</a:t>
            </a:r>
            <a:r>
              <a:rPr lang="en-US" dirty="0">
                <a:solidFill>
                  <a:schemeClr val="accent1">
                    <a:lumMod val="75000"/>
                  </a:schemeClr>
                </a:solidFill>
              </a:rPr>
              <a:t>,000</a:t>
            </a:r>
            <a:r>
              <a:rPr lang="el-GR" dirty="0">
                <a:solidFill>
                  <a:schemeClr val="accent1">
                    <a:lumMod val="75000"/>
                  </a:schemeClr>
                </a:solidFill>
              </a:rPr>
              <a:t> </a:t>
            </a:r>
            <a:r>
              <a:rPr lang="en-US" dirty="0">
                <a:solidFill>
                  <a:schemeClr val="accent1">
                    <a:lumMod val="75000"/>
                  </a:schemeClr>
                </a:solidFill>
              </a:rPr>
              <a:t>nm and 8,000</a:t>
            </a:r>
            <a:r>
              <a:rPr lang="el-GR" dirty="0">
                <a:solidFill>
                  <a:schemeClr val="accent1">
                    <a:lumMod val="75000"/>
                  </a:schemeClr>
                </a:solidFill>
              </a:rPr>
              <a:t> </a:t>
            </a:r>
            <a:r>
              <a:rPr lang="en-US" dirty="0">
                <a:solidFill>
                  <a:schemeClr val="accent1">
                    <a:lumMod val="75000"/>
                  </a:schemeClr>
                </a:solidFill>
              </a:rPr>
              <a:t>nm </a:t>
            </a:r>
          </a:p>
          <a:p>
            <a:r>
              <a:rPr lang="en-US" dirty="0">
                <a:solidFill>
                  <a:schemeClr val="accent1">
                    <a:lumMod val="75000"/>
                  </a:schemeClr>
                </a:solidFill>
              </a:rPr>
              <a:t>- Long Wave Infrared:</a:t>
            </a:r>
            <a:r>
              <a:rPr lang="el-GR" dirty="0">
                <a:solidFill>
                  <a:schemeClr val="accent1">
                    <a:lumMod val="75000"/>
                  </a:schemeClr>
                </a:solidFill>
              </a:rPr>
              <a:t> 8</a:t>
            </a:r>
            <a:r>
              <a:rPr lang="en-US" dirty="0">
                <a:solidFill>
                  <a:schemeClr val="accent1">
                    <a:lumMod val="75000"/>
                  </a:schemeClr>
                </a:solidFill>
              </a:rPr>
              <a:t>,000</a:t>
            </a:r>
            <a:r>
              <a:rPr lang="el-GR" dirty="0">
                <a:solidFill>
                  <a:schemeClr val="accent1">
                    <a:lumMod val="75000"/>
                  </a:schemeClr>
                </a:solidFill>
              </a:rPr>
              <a:t> </a:t>
            </a:r>
            <a:r>
              <a:rPr lang="en-US" dirty="0">
                <a:solidFill>
                  <a:schemeClr val="accent1">
                    <a:lumMod val="75000"/>
                  </a:schemeClr>
                </a:solidFill>
              </a:rPr>
              <a:t>nm and 15,000</a:t>
            </a:r>
            <a:r>
              <a:rPr lang="el-GR" dirty="0">
                <a:solidFill>
                  <a:schemeClr val="accent1">
                    <a:lumMod val="75000"/>
                  </a:schemeClr>
                </a:solidFill>
              </a:rPr>
              <a:t> </a:t>
            </a:r>
            <a:r>
              <a:rPr lang="en-US" dirty="0">
                <a:solidFill>
                  <a:schemeClr val="accent1">
                    <a:lumMod val="75000"/>
                  </a:schemeClr>
                </a:solidFill>
              </a:rPr>
              <a:t>nm</a:t>
            </a:r>
            <a:r>
              <a:rPr lang="en-US" dirty="0" smtClean="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326182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24012_800"/>
          <p:cNvPicPr>
            <a:picLocks noChangeAspect="1" noChangeArrowheads="1"/>
          </p:cNvPicPr>
          <p:nvPr/>
        </p:nvPicPr>
        <p:blipFill>
          <a:blip r:embed="rId3" cstate="print">
            <a:lum bright="34000" contrast="-34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b="4817"/>
          <a:stretch>
            <a:fillRect/>
          </a:stretch>
        </p:blipFill>
        <p:spPr bwMode="auto">
          <a:xfrm>
            <a:off x="0" y="0"/>
            <a:ext cx="9144000"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Grp="1" noChangeArrowheads="1"/>
          </p:cNvSpPr>
          <p:nvPr>
            <p:ph type="title"/>
          </p:nvPr>
        </p:nvSpPr>
        <p:spPr>
          <a:xfrm>
            <a:off x="381000" y="285752"/>
            <a:ext cx="8229600" cy="651272"/>
          </a:xfrm>
        </p:spPr>
        <p:txBody>
          <a:bodyPr>
            <a:normAutofit fontScale="90000"/>
          </a:bodyPr>
          <a:lstStyle/>
          <a:p>
            <a:pPr eaLnBrk="1" hangingPunct="1"/>
            <a:r>
              <a:rPr lang="en-US" sz="3200" b="1" i="1" dirty="0">
                <a:solidFill>
                  <a:srgbClr val="4D4D4D"/>
                </a:solidFill>
                <a:latin typeface="Arial" panose="020B0604020202020204" pitchFamily="34" charset="0"/>
                <a:cs typeface="Arial" panose="020B0604020202020204" pitchFamily="34" charset="0"/>
              </a:rPr>
              <a:t>Incandescent lights and </a:t>
            </a:r>
            <a:r>
              <a:rPr lang="en-US" sz="3200" b="1" i="1" dirty="0" smtClean="0">
                <a:solidFill>
                  <a:srgbClr val="4D4D4D"/>
                </a:solidFill>
                <a:latin typeface="Arial" panose="020B0604020202020204" pitchFamily="34" charset="0"/>
                <a:cs typeface="Arial" panose="020B0604020202020204" pitchFamily="34" charset="0"/>
              </a:rPr>
              <a:t>LEDs: </a:t>
            </a:r>
            <a:r>
              <a:rPr lang="en-US" sz="3200" b="1" i="1" dirty="0" smtClean="0">
                <a:solidFill>
                  <a:srgbClr val="00B0F0"/>
                </a:solidFill>
                <a:latin typeface="Arial" panose="020B0604020202020204" pitchFamily="34" charset="0"/>
                <a:cs typeface="Arial" panose="020B0604020202020204" pitchFamily="34" charset="0"/>
              </a:rPr>
              <a:t>Photometrics</a:t>
            </a:r>
            <a:endParaRPr lang="en-US" sz="3200" b="1" i="1" dirty="0">
              <a:solidFill>
                <a:srgbClr val="00B0F0"/>
              </a:solidFill>
              <a:latin typeface="Arial" panose="020B0604020202020204" pitchFamily="34" charset="0"/>
              <a:cs typeface="Arial" panose="020B0604020202020204" pitchFamily="34" charset="0"/>
            </a:endParaRPr>
          </a:p>
        </p:txBody>
      </p:sp>
      <p:pic>
        <p:nvPicPr>
          <p:cNvPr id="8196" name="Picture 7" descr="graph_radiation_output_led"/>
          <p:cNvPicPr>
            <a:picLocks noChangeAspect="1" noChangeArrowheads="1"/>
          </p:cNvPicPr>
          <p:nvPr/>
        </p:nvPicPr>
        <p:blipFill>
          <a:blip r:embed="rId5" cstate="print">
            <a:clrChange>
              <a:clrFrom>
                <a:srgbClr val="FFFDF6"/>
              </a:clrFrom>
              <a:clrTo>
                <a:srgbClr val="FFFDF6">
                  <a:alpha val="0"/>
                </a:srgbClr>
              </a:clrTo>
            </a:clrChange>
            <a:extLst>
              <a:ext uri="{28A0092B-C50C-407E-A947-70E740481C1C}">
                <a14:useLocalDpi xmlns:a14="http://schemas.microsoft.com/office/drawing/2010/main" val="0"/>
              </a:ext>
            </a:extLst>
          </a:blip>
          <a:srcRect/>
          <a:stretch>
            <a:fillRect/>
          </a:stretch>
        </p:blipFill>
        <p:spPr bwMode="auto">
          <a:xfrm>
            <a:off x="5334002" y="1085850"/>
            <a:ext cx="32813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8"/>
          <p:cNvSpPr txBox="1">
            <a:spLocks noChangeArrowheads="1"/>
          </p:cNvSpPr>
          <p:nvPr/>
        </p:nvSpPr>
        <p:spPr bwMode="auto">
          <a:xfrm>
            <a:off x="1238820" y="4002883"/>
            <a:ext cx="7374391" cy="830997"/>
          </a:xfrm>
          <a:prstGeom prst="rect">
            <a:avLst/>
          </a:prstGeom>
          <a:solidFill>
            <a:schemeClr val="bg1">
              <a:alpha val="71000"/>
            </a:schemeClr>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solidFill>
                  <a:schemeClr val="tx1">
                    <a:lumMod val="75000"/>
                    <a:lumOff val="25000"/>
                  </a:schemeClr>
                </a:solidFill>
              </a:rPr>
              <a:t>Incandescent  Light Is A Broad Band Transmitter </a:t>
            </a:r>
          </a:p>
          <a:p>
            <a:pPr algn="ctr" eaLnBrk="1" hangingPunct="1"/>
            <a:r>
              <a:rPr lang="en-US" sz="2400" b="1" i="1" dirty="0">
                <a:solidFill>
                  <a:schemeClr val="tx1">
                    <a:lumMod val="75000"/>
                    <a:lumOff val="25000"/>
                  </a:schemeClr>
                </a:solidFill>
              </a:rPr>
              <a:t>LED Light is a Narrow Band Transmitter</a:t>
            </a:r>
          </a:p>
        </p:txBody>
      </p:sp>
      <p:pic>
        <p:nvPicPr>
          <p:cNvPr id="8198" name="Picture 6" descr="A chart with Wavelengths (nm) on the horizontal and Radiant Power (µW/10nm/Lumens) on the vertical axis. Three slightly wavy lines representing 2800K, 3000K, and 3200K, begin at zero radiant power at 300 nm and reach higher levels at 750 nm, intersecting at 575 nm. The 2800K line begins the lowest and ends above the other lines at 285 µW/10nm/Lumens. The 3200K line starts the highest but ends the lowest at 240 µW/10nm/Lumens. The 3000K line starts in the middle and ends in the middle at 255 µW/10nm/Lum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1445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6705600" y="1390650"/>
            <a:ext cx="685800" cy="20193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924800" y="1390650"/>
            <a:ext cx="685800" cy="20193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8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a:solidFill>
                  <a:srgbClr val="4D4D4D"/>
                </a:solidFill>
                <a:latin typeface="Arial" panose="020B0604020202020204" pitchFamily="34" charset="0"/>
                <a:cs typeface="Arial" panose="020B0604020202020204" pitchFamily="34" charset="0"/>
              </a:rPr>
              <a:t>Problem #2 – </a:t>
            </a:r>
            <a:r>
              <a:rPr lang="en-US" sz="3200" b="1" i="1" dirty="0">
                <a:solidFill>
                  <a:srgbClr val="0070C0"/>
                </a:solidFill>
                <a:latin typeface="Arial" panose="020B0604020202020204" pitchFamily="34" charset="0"/>
                <a:cs typeface="Arial" panose="020B0604020202020204" pitchFamily="34" charset="0"/>
              </a:rPr>
              <a:t>EFVS Investment (~2014)</a:t>
            </a:r>
          </a:p>
        </p:txBody>
      </p:sp>
      <p:sp>
        <p:nvSpPr>
          <p:cNvPr id="3" name="Text Placeholder 2"/>
          <p:cNvSpPr>
            <a:spLocks noGrp="1"/>
          </p:cNvSpPr>
          <p:nvPr>
            <p:ph type="body" sz="quarter" idx="10"/>
          </p:nvPr>
        </p:nvSpPr>
        <p:spPr>
          <a:xfrm>
            <a:off x="1143000" y="895350"/>
            <a:ext cx="5638800" cy="4104873"/>
          </a:xfrm>
        </p:spPr>
        <p:txBody>
          <a:bodyPr>
            <a:normAutofit lnSpcReduction="10000"/>
          </a:bodyPr>
          <a:lstStyle/>
          <a:p>
            <a:r>
              <a:rPr lang="en-US" sz="2400" b="1" u="sng" dirty="0" smtClean="0">
                <a:solidFill>
                  <a:schemeClr val="tx1">
                    <a:lumMod val="75000"/>
                    <a:lumOff val="25000"/>
                  </a:schemeClr>
                </a:solidFill>
              </a:rPr>
              <a:t>FedEx</a:t>
            </a:r>
          </a:p>
          <a:p>
            <a:pPr marL="226800" lvl="1" indent="0">
              <a:buNone/>
            </a:pPr>
            <a:r>
              <a:rPr lang="en-US" sz="1800" b="1" i="1" dirty="0" smtClean="0">
                <a:solidFill>
                  <a:schemeClr val="tx1">
                    <a:lumMod val="75000"/>
                    <a:lumOff val="25000"/>
                  </a:schemeClr>
                </a:solidFill>
              </a:rPr>
              <a:t>   ~250 aircraft equipped with EFVS</a:t>
            </a:r>
            <a:endParaRPr lang="en-US" sz="2000" b="1" i="1" dirty="0" smtClean="0">
              <a:solidFill>
                <a:schemeClr val="tx1">
                  <a:lumMod val="75000"/>
                  <a:lumOff val="25000"/>
                </a:schemeClr>
              </a:solidFill>
            </a:endParaRPr>
          </a:p>
          <a:p>
            <a:r>
              <a:rPr lang="en-US" sz="2400" b="1" u="sng" dirty="0" smtClean="0">
                <a:solidFill>
                  <a:schemeClr val="tx1">
                    <a:lumMod val="75000"/>
                    <a:lumOff val="25000"/>
                  </a:schemeClr>
                </a:solidFill>
              </a:rPr>
              <a:t>Gulfstream Aerospace</a:t>
            </a:r>
            <a:endParaRPr lang="en-US" sz="2400" b="1" u="sng" dirty="0">
              <a:solidFill>
                <a:schemeClr val="tx1">
                  <a:lumMod val="75000"/>
                  <a:lumOff val="25000"/>
                </a:schemeClr>
              </a:solidFill>
            </a:endParaRPr>
          </a:p>
          <a:p>
            <a:pPr marL="226800" lvl="1" indent="0">
              <a:buNone/>
            </a:pPr>
            <a:r>
              <a:rPr lang="en-US" sz="1800" b="1" i="1" dirty="0" smtClean="0">
                <a:solidFill>
                  <a:schemeClr val="tx1">
                    <a:lumMod val="75000"/>
                    <a:lumOff val="25000"/>
                  </a:schemeClr>
                </a:solidFill>
              </a:rPr>
              <a:t>   </a:t>
            </a:r>
            <a:r>
              <a:rPr lang="en-US" sz="1800" b="1" i="1" dirty="0">
                <a:solidFill>
                  <a:schemeClr val="tx1">
                    <a:lumMod val="75000"/>
                    <a:lumOff val="25000"/>
                  </a:schemeClr>
                </a:solidFill>
              </a:rPr>
              <a:t>~</a:t>
            </a:r>
            <a:r>
              <a:rPr lang="en-US" sz="1800" b="1" i="1" dirty="0" smtClean="0">
                <a:solidFill>
                  <a:schemeClr val="tx1">
                    <a:lumMod val="75000"/>
                    <a:lumOff val="25000"/>
                  </a:schemeClr>
                </a:solidFill>
              </a:rPr>
              <a:t>420 </a:t>
            </a:r>
            <a:r>
              <a:rPr lang="en-US" sz="1800" b="1" i="1" dirty="0">
                <a:solidFill>
                  <a:schemeClr val="tx1">
                    <a:lumMod val="75000"/>
                    <a:lumOff val="25000"/>
                  </a:schemeClr>
                </a:solidFill>
              </a:rPr>
              <a:t>aircraft equipped with EFVS</a:t>
            </a:r>
          </a:p>
          <a:p>
            <a:r>
              <a:rPr lang="en-US" sz="2400" b="1" u="sng" dirty="0" smtClean="0">
                <a:solidFill>
                  <a:schemeClr val="tx1">
                    <a:lumMod val="75000"/>
                    <a:lumOff val="25000"/>
                  </a:schemeClr>
                </a:solidFill>
              </a:rPr>
              <a:t>Bombardier</a:t>
            </a:r>
            <a:endParaRPr lang="en-US" sz="2400" b="1" u="sng" dirty="0">
              <a:solidFill>
                <a:schemeClr val="tx1">
                  <a:lumMod val="75000"/>
                  <a:lumOff val="25000"/>
                </a:schemeClr>
              </a:solidFill>
            </a:endParaRPr>
          </a:p>
          <a:p>
            <a:pPr marL="226800" lvl="1" indent="0">
              <a:buNone/>
            </a:pPr>
            <a:r>
              <a:rPr lang="en-US" sz="1800" b="1" i="1" dirty="0">
                <a:solidFill>
                  <a:schemeClr val="tx1">
                    <a:lumMod val="75000"/>
                    <a:lumOff val="25000"/>
                  </a:schemeClr>
                </a:solidFill>
              </a:rPr>
              <a:t> </a:t>
            </a:r>
            <a:r>
              <a:rPr lang="en-US" sz="1800" b="1" i="1" dirty="0" smtClean="0">
                <a:solidFill>
                  <a:schemeClr val="tx1">
                    <a:lumMod val="75000"/>
                    <a:lumOff val="25000"/>
                  </a:schemeClr>
                </a:solidFill>
              </a:rPr>
              <a:t>  ~125 </a:t>
            </a:r>
            <a:r>
              <a:rPr lang="en-US" sz="1800" b="1" i="1" dirty="0">
                <a:solidFill>
                  <a:schemeClr val="tx1">
                    <a:lumMod val="75000"/>
                    <a:lumOff val="25000"/>
                  </a:schemeClr>
                </a:solidFill>
              </a:rPr>
              <a:t>aircraft equipped with EFVS</a:t>
            </a:r>
          </a:p>
          <a:p>
            <a:r>
              <a:rPr lang="en-US" sz="2400" b="1" u="sng" dirty="0" smtClean="0">
                <a:solidFill>
                  <a:schemeClr val="tx1">
                    <a:lumMod val="75000"/>
                    <a:lumOff val="25000"/>
                  </a:schemeClr>
                </a:solidFill>
              </a:rPr>
              <a:t>Dassault Falcon</a:t>
            </a:r>
            <a:endParaRPr lang="en-US" sz="2400" b="1" u="sng" dirty="0">
              <a:solidFill>
                <a:schemeClr val="tx1">
                  <a:lumMod val="75000"/>
                  <a:lumOff val="25000"/>
                </a:schemeClr>
              </a:solidFill>
            </a:endParaRPr>
          </a:p>
          <a:p>
            <a:pPr marL="226800" lvl="1" indent="0">
              <a:buNone/>
            </a:pPr>
            <a:r>
              <a:rPr lang="en-US" sz="1800" b="1" i="1" dirty="0" smtClean="0">
                <a:solidFill>
                  <a:schemeClr val="tx1">
                    <a:lumMod val="75000"/>
                    <a:lumOff val="25000"/>
                  </a:schemeClr>
                </a:solidFill>
              </a:rPr>
              <a:t>     Working toward Ops Certification</a:t>
            </a:r>
            <a:endParaRPr lang="en-US" sz="1800" b="1" i="1" dirty="0">
              <a:solidFill>
                <a:schemeClr val="tx1">
                  <a:lumMod val="75000"/>
                  <a:lumOff val="25000"/>
                </a:schemeClr>
              </a:solidFill>
            </a:endParaRPr>
          </a:p>
          <a:p>
            <a:r>
              <a:rPr lang="en-US" sz="2400" b="1" u="sng" dirty="0" smtClean="0">
                <a:solidFill>
                  <a:schemeClr val="tx1">
                    <a:lumMod val="75000"/>
                    <a:lumOff val="25000"/>
                  </a:schemeClr>
                </a:solidFill>
              </a:rPr>
              <a:t>Embraer</a:t>
            </a:r>
            <a:endParaRPr lang="en-US" sz="2400" b="1" u="sng" dirty="0">
              <a:solidFill>
                <a:schemeClr val="tx1">
                  <a:lumMod val="75000"/>
                  <a:lumOff val="25000"/>
                </a:schemeClr>
              </a:solidFill>
            </a:endParaRPr>
          </a:p>
          <a:p>
            <a:pPr marL="226800" lvl="1" indent="0">
              <a:buNone/>
            </a:pPr>
            <a:r>
              <a:rPr lang="en-US" sz="1800" b="1" i="1" dirty="0" smtClean="0">
                <a:solidFill>
                  <a:schemeClr val="tx1">
                    <a:lumMod val="75000"/>
                    <a:lumOff val="25000"/>
                  </a:schemeClr>
                </a:solidFill>
              </a:rPr>
              <a:t>     Certification program for ECJ-190</a:t>
            </a:r>
            <a:endParaRPr lang="en-US" sz="1800" b="1" i="1" dirty="0">
              <a:solidFill>
                <a:schemeClr val="tx1">
                  <a:lumMod val="75000"/>
                  <a:lumOff val="25000"/>
                </a:schemeClr>
              </a:solidFill>
            </a:endParaRPr>
          </a:p>
          <a:p>
            <a:r>
              <a:rPr lang="en-US" sz="2400" b="1" dirty="0" smtClean="0">
                <a:solidFill>
                  <a:schemeClr val="tx1">
                    <a:lumMod val="75000"/>
                    <a:lumOff val="25000"/>
                  </a:schemeClr>
                </a:solidFill>
              </a:rPr>
              <a:t>Numerous After-market Suppliers</a:t>
            </a:r>
            <a:endParaRPr lang="en-US" sz="2000" b="1" dirty="0">
              <a:solidFill>
                <a:schemeClr val="tx1">
                  <a:lumMod val="75000"/>
                  <a:lumOff val="25000"/>
                </a:schemeClr>
              </a:solidFill>
            </a:endParaRPr>
          </a:p>
        </p:txBody>
      </p:sp>
      <p:sp>
        <p:nvSpPr>
          <p:cNvPr id="5" name="TextBox 4"/>
          <p:cNvSpPr txBox="1"/>
          <p:nvPr/>
        </p:nvSpPr>
        <p:spPr>
          <a:xfrm>
            <a:off x="2895600" y="4869418"/>
            <a:ext cx="3429000" cy="261610"/>
          </a:xfrm>
          <a:prstGeom prst="rect">
            <a:avLst/>
          </a:prstGeom>
          <a:solidFill>
            <a:schemeClr val="bg1"/>
          </a:solidFill>
        </p:spPr>
        <p:txBody>
          <a:bodyPr wrap="square" rtlCol="0">
            <a:spAutoFit/>
          </a:bodyPr>
          <a:lstStyle/>
          <a:p>
            <a:endParaRPr lang="en-US" sz="1050" dirty="0"/>
          </a:p>
        </p:txBody>
      </p:sp>
      <p:sp>
        <p:nvSpPr>
          <p:cNvPr id="6" name="TextBox 5"/>
          <p:cNvSpPr txBox="1"/>
          <p:nvPr/>
        </p:nvSpPr>
        <p:spPr>
          <a:xfrm>
            <a:off x="3505200" y="4705350"/>
            <a:ext cx="2362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8860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s-mg6.mail.yahoo.com/ya/download?mid=2%5f0%5f0%5f1%5f344944%5fAMbmjkQAABFgVJl6xg5QEAMk6O4&amp;m=YaDownload&amp;pid=2.8&amp;fid=Inbox&amp;inline=1&amp;appid=yahoomail"/>
          <p:cNvSpPr>
            <a:spLocks noChangeAspect="1" noChangeArrowheads="1"/>
          </p:cNvSpPr>
          <p:nvPr/>
        </p:nvSpPr>
        <p:spPr bwMode="auto">
          <a:xfrm>
            <a:off x="148142" y="-108347"/>
            <a:ext cx="290238"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0916" y="1476140"/>
            <a:ext cx="3138934" cy="27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F:\Airport Lighting\ORNL logo 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602" y="4238437"/>
            <a:ext cx="2061345" cy="390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7976" y="1028694"/>
            <a:ext cx="8146334" cy="458757"/>
          </a:xfrm>
          <a:prstGeom prst="rect">
            <a:avLst/>
          </a:prstGeom>
          <a:noFill/>
        </p:spPr>
        <p:txBody>
          <a:bodyPr wrap="square" tIns="90000" bIns="90000" rtlCol="0">
            <a:spAutoFit/>
          </a:bodyPr>
          <a:lstStyle/>
          <a:p>
            <a:pPr algn="ctr"/>
            <a:r>
              <a:rPr lang="en-US" dirty="0" smtClean="0"/>
              <a:t>Alpha Prototype Graphite Foam Infrared Lamp</a:t>
            </a:r>
            <a:endParaRPr lang="en-US" dirty="0" smtClean="0">
              <a:latin typeface="Arial" pitchFamily="34" charset="0"/>
              <a:cs typeface="Arial" pitchFamily="34" charset="0"/>
            </a:endParaRPr>
          </a:p>
        </p:txBody>
      </p:sp>
      <p:sp>
        <p:nvSpPr>
          <p:cNvPr id="8" name="Title 1"/>
          <p:cNvSpPr>
            <a:spLocks noGrp="1"/>
          </p:cNvSpPr>
          <p:nvPr>
            <p:ph type="title"/>
          </p:nvPr>
        </p:nvSpPr>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R&amp;D Milestone </a:t>
            </a:r>
            <a:r>
              <a:rPr lang="en-US" sz="3200" b="1" i="1" dirty="0" smtClean="0">
                <a:solidFill>
                  <a:srgbClr val="0070C0"/>
                </a:solidFill>
                <a:latin typeface="Arial" panose="020B0604020202020204" pitchFamily="34" charset="0"/>
                <a:cs typeface="Arial" panose="020B0604020202020204" pitchFamily="34" charset="0"/>
              </a:rPr>
              <a:t>– </a:t>
            </a:r>
            <a:br>
              <a:rPr lang="en-US" sz="3200" b="1" i="1" dirty="0" smtClean="0">
                <a:solidFill>
                  <a:srgbClr val="0070C0"/>
                </a:solidFill>
                <a:latin typeface="Arial" panose="020B0604020202020204" pitchFamily="34" charset="0"/>
                <a:cs typeface="Arial" panose="020B0604020202020204" pitchFamily="34" charset="0"/>
              </a:rPr>
            </a:br>
            <a:r>
              <a:rPr lang="en-US" sz="3200" b="1" i="1" dirty="0" smtClean="0">
                <a:solidFill>
                  <a:srgbClr val="0070C0"/>
                </a:solidFill>
                <a:latin typeface="Arial" panose="020B0604020202020204" pitchFamily="34" charset="0"/>
                <a:cs typeface="Arial" panose="020B0604020202020204" pitchFamily="34" charset="0"/>
              </a:rPr>
              <a:t>January Prototype</a:t>
            </a:r>
            <a:endParaRPr lang="en-US" sz="3200" b="1" i="1" dirty="0">
              <a:solidFill>
                <a:srgbClr val="0070C0"/>
              </a:solidFill>
            </a:endParaRPr>
          </a:p>
        </p:txBody>
      </p:sp>
      <p:sp>
        <p:nvSpPr>
          <p:cNvPr id="7" name="Rectangle 6"/>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006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rgbClr val="4D4D4D"/>
                </a:solidFill>
                <a:latin typeface="Arial" panose="020B0604020202020204" pitchFamily="34" charset="0"/>
                <a:cs typeface="Arial" panose="020B0604020202020204" pitchFamily="34" charset="0"/>
              </a:rPr>
              <a:t>Next-Gen </a:t>
            </a:r>
            <a:r>
              <a:rPr lang="en-US" sz="3200" b="1" i="1" dirty="0">
                <a:solidFill>
                  <a:srgbClr val="4D4D4D"/>
                </a:solidFill>
                <a:latin typeface="Arial" panose="020B0604020202020204" pitchFamily="34" charset="0"/>
                <a:cs typeface="Arial" panose="020B0604020202020204" pitchFamily="34" charset="0"/>
              </a:rPr>
              <a:t>MR-16</a:t>
            </a:r>
            <a:r>
              <a:rPr lang="en-US" sz="3200" b="1" dirty="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The Next Evolution</a:t>
            </a:r>
            <a:endParaRPr lang="en-US" sz="3200" b="1" i="1" dirty="0">
              <a:solidFill>
                <a:srgbClr val="0070C0"/>
              </a:solidFill>
            </a:endParaRPr>
          </a:p>
        </p:txBody>
      </p:sp>
      <p:sp>
        <p:nvSpPr>
          <p:cNvPr id="3" name="Text Placeholder 2"/>
          <p:cNvSpPr>
            <a:spLocks noGrp="1"/>
          </p:cNvSpPr>
          <p:nvPr>
            <p:ph type="body" sz="quarter" idx="10"/>
          </p:nvPr>
        </p:nvSpPr>
        <p:spPr>
          <a:xfrm>
            <a:off x="435357" y="1150620"/>
            <a:ext cx="8271775" cy="3783330"/>
          </a:xfrm>
        </p:spPr>
        <p:txBody>
          <a:bodyPr>
            <a:normAutofit/>
          </a:bodyPr>
          <a:lstStyle/>
          <a:p>
            <a:pPr lvl="1">
              <a:buFont typeface="Wingdings" panose="05000000000000000000" pitchFamily="2" charset="2"/>
              <a:buChar char="ü"/>
            </a:pPr>
            <a:r>
              <a:rPr lang="en-US" sz="2400" b="1" i="1" dirty="0">
                <a:solidFill>
                  <a:schemeClr val="tx1">
                    <a:lumMod val="75000"/>
                    <a:lumOff val="25000"/>
                  </a:schemeClr>
                </a:solidFill>
              </a:rPr>
              <a:t>Products must precisely duplicate the visible and </a:t>
            </a:r>
            <a:r>
              <a:rPr lang="en-US" sz="2400" b="1" i="1" dirty="0" smtClean="0">
                <a:solidFill>
                  <a:schemeClr val="tx1">
                    <a:lumMod val="75000"/>
                    <a:lumOff val="25000"/>
                  </a:schemeClr>
                </a:solidFill>
              </a:rPr>
              <a:t>‘usable’ IR </a:t>
            </a:r>
            <a:r>
              <a:rPr lang="en-US" sz="2400" b="1" i="1" dirty="0">
                <a:solidFill>
                  <a:schemeClr val="tx1">
                    <a:lumMod val="75000"/>
                    <a:lumOff val="25000"/>
                  </a:schemeClr>
                </a:solidFill>
              </a:rPr>
              <a:t>photometrics of existing, legacy FAA MR16, at all FAA specified Step levels.</a:t>
            </a:r>
          </a:p>
          <a:p>
            <a:pPr lvl="1">
              <a:buFont typeface="Wingdings" panose="05000000000000000000" pitchFamily="2" charset="2"/>
              <a:buChar char="ü"/>
            </a:pPr>
            <a:r>
              <a:rPr lang="en-US" sz="2400" b="1" i="1" dirty="0">
                <a:solidFill>
                  <a:schemeClr val="tx1">
                    <a:lumMod val="75000"/>
                    <a:lumOff val="25000"/>
                  </a:schemeClr>
                </a:solidFill>
              </a:rPr>
              <a:t>Power-management Design must mitigate PWM-induced prop stroboscopic interaction</a:t>
            </a:r>
          </a:p>
          <a:p>
            <a:pPr lvl="1">
              <a:buFont typeface="Wingdings" panose="05000000000000000000" pitchFamily="2" charset="2"/>
              <a:buChar char="ü"/>
            </a:pPr>
            <a:r>
              <a:rPr lang="en-US" sz="2400" b="1" i="1" dirty="0">
                <a:solidFill>
                  <a:schemeClr val="tx1">
                    <a:lumMod val="75000"/>
                    <a:lumOff val="25000"/>
                  </a:schemeClr>
                </a:solidFill>
              </a:rPr>
              <a:t>Products must significantly improve the energy savings and useful life of existing, legacy FAA MR16 lamps.</a:t>
            </a:r>
          </a:p>
          <a:p>
            <a:pPr lvl="1">
              <a:buFont typeface="Wingdings" panose="05000000000000000000" pitchFamily="2" charset="2"/>
              <a:buChar char="ü"/>
            </a:pPr>
            <a:r>
              <a:rPr lang="en-US" sz="2400" b="1" i="1" dirty="0" smtClean="0">
                <a:solidFill>
                  <a:schemeClr val="tx1">
                    <a:lumMod val="75000"/>
                    <a:lumOff val="25000"/>
                  </a:schemeClr>
                </a:solidFill>
              </a:rPr>
              <a:t>Products must have an MR-16 ‘lamp’ form-factor.</a:t>
            </a:r>
          </a:p>
          <a:p>
            <a:pPr lvl="1">
              <a:buFont typeface="Wingdings" panose="05000000000000000000" pitchFamily="2" charset="2"/>
              <a:buChar char="ü"/>
            </a:pPr>
            <a:r>
              <a:rPr lang="en-US" sz="2400" b="1" i="1" dirty="0" smtClean="0">
                <a:solidFill>
                  <a:schemeClr val="tx1">
                    <a:lumMod val="75000"/>
                    <a:lumOff val="25000"/>
                  </a:schemeClr>
                </a:solidFill>
              </a:rPr>
              <a:t>Products should ideally require no special ice/snow kit</a:t>
            </a:r>
            <a:endParaRPr lang="en-US" sz="2400" b="1" i="1" dirty="0">
              <a:solidFill>
                <a:schemeClr val="tx1">
                  <a:lumMod val="75000"/>
                  <a:lumOff val="25000"/>
                </a:schemeClr>
              </a:solidFill>
            </a:endParaRPr>
          </a:p>
        </p:txBody>
      </p:sp>
      <p:sp>
        <p:nvSpPr>
          <p:cNvPr id="4" name="Rectangle 3"/>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03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24350"/>
            <a:ext cx="8229600" cy="533400"/>
          </a:xfrm>
        </p:spPr>
        <p:txBody>
          <a:bodyPr>
            <a:normAutofit/>
          </a:bodyPr>
          <a:lstStyle/>
          <a:p>
            <a:r>
              <a:rPr lang="en-US" sz="2000" b="0" dirty="0" err="1" smtClean="0"/>
              <a:t>Elbit</a:t>
            </a:r>
            <a:r>
              <a:rPr lang="en-US" sz="2000" b="0" dirty="0" smtClean="0"/>
              <a:t> </a:t>
            </a:r>
            <a:r>
              <a:rPr lang="en-US" sz="2000" b="0" dirty="0"/>
              <a:t>EVS II Image - </a:t>
            </a:r>
            <a:r>
              <a:rPr lang="en-US" sz="2000" b="0" dirty="0" smtClean="0"/>
              <a:t>GF </a:t>
            </a:r>
            <a:r>
              <a:rPr lang="en-US" sz="2000" b="0" dirty="0"/>
              <a:t>IR Demo Light Clearly Visible from ½ </a:t>
            </a:r>
            <a:r>
              <a:rPr lang="en-US" sz="2000" b="0" dirty="0" smtClean="0"/>
              <a:t>mile.</a:t>
            </a:r>
            <a:endParaRPr lang="en-US" sz="2000"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78" y="847746"/>
            <a:ext cx="7777121" cy="3552804"/>
          </a:xfrm>
          <a:prstGeom prst="rect">
            <a:avLst/>
          </a:prstGeom>
        </p:spPr>
      </p:pic>
      <p:sp>
        <p:nvSpPr>
          <p:cNvPr id="5" name="Title 1"/>
          <p:cNvSpPr txBox="1">
            <a:spLocks/>
          </p:cNvSpPr>
          <p:nvPr/>
        </p:nvSpPr>
        <p:spPr>
          <a:xfrm>
            <a:off x="787896" y="119250"/>
            <a:ext cx="7670304" cy="509400"/>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rgbClr val="002060"/>
                </a:solidFill>
                <a:latin typeface="+mj-lt"/>
                <a:ea typeface="+mj-ea"/>
                <a:cs typeface="+mj-cs"/>
              </a:defRPr>
            </a:lvl1pPr>
          </a:lstStyle>
          <a:p>
            <a:r>
              <a:rPr lang="en-US" sz="3200" i="1" dirty="0">
                <a:solidFill>
                  <a:srgbClr val="4D4D4D"/>
                </a:solidFill>
                <a:latin typeface="Arial" panose="020B0604020202020204" pitchFamily="34" charset="0"/>
                <a:cs typeface="Arial" panose="020B0604020202020204" pitchFamily="34" charset="0"/>
              </a:rPr>
              <a:t>Solid State </a:t>
            </a:r>
            <a:r>
              <a:rPr lang="en-US" sz="3200" i="1" dirty="0" smtClean="0">
                <a:solidFill>
                  <a:srgbClr val="4D4D4D"/>
                </a:solidFill>
                <a:latin typeface="Arial" panose="020B0604020202020204" pitchFamily="34" charset="0"/>
                <a:cs typeface="Arial" panose="020B0604020202020204" pitchFamily="34" charset="0"/>
              </a:rPr>
              <a:t>Evolution</a:t>
            </a:r>
            <a:r>
              <a:rPr lang="en-US" sz="3200" dirty="0" smtClean="0">
                <a:solidFill>
                  <a:srgbClr val="4D4D4D"/>
                </a:solidFill>
                <a:latin typeface="Arial" panose="020B0604020202020204" pitchFamily="34" charset="0"/>
                <a:cs typeface="Arial" panose="020B0604020202020204" pitchFamily="34" charset="0"/>
              </a:rPr>
              <a:t>: </a:t>
            </a:r>
            <a:r>
              <a:rPr lang="en-US" sz="3200" i="1" dirty="0">
                <a:solidFill>
                  <a:srgbClr val="0070C0"/>
                </a:solidFill>
                <a:latin typeface="Arial" panose="020B0604020202020204" pitchFamily="34" charset="0"/>
                <a:cs typeface="Arial" panose="020B0604020202020204" pitchFamily="34" charset="0"/>
              </a:rPr>
              <a:t>R&amp;D </a:t>
            </a:r>
            <a:r>
              <a:rPr lang="en-US" sz="3200" i="1" dirty="0" smtClean="0">
                <a:solidFill>
                  <a:srgbClr val="0070C0"/>
                </a:solidFill>
                <a:latin typeface="Arial" panose="020B0604020202020204" pitchFamily="34" charset="0"/>
                <a:cs typeface="Arial" panose="020B0604020202020204" pitchFamily="34" charset="0"/>
              </a:rPr>
              <a:t>Field Tests</a:t>
            </a:r>
            <a:endParaRPr lang="en-US" sz="3200" i="1" dirty="0">
              <a:solidFill>
                <a:srgbClr val="0070C0"/>
              </a:solidFill>
            </a:endParaRPr>
          </a:p>
        </p:txBody>
      </p:sp>
      <p:sp>
        <p:nvSpPr>
          <p:cNvPr id="6" name="Rectangle 5"/>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133600" y="2343150"/>
            <a:ext cx="1371600" cy="914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62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s-mg6.mail.yahoo.com/ya/download?mid=2%5f0%5f0%5f1%5f344944%5fAMbmjkQAABFgVJl6xg5QEAMk6O4&amp;m=YaDownload&amp;pid=2.8&amp;fid=Inbox&amp;inline=1&amp;appid=yahoomail"/>
          <p:cNvSpPr>
            <a:spLocks noChangeAspect="1" noChangeArrowheads="1"/>
          </p:cNvSpPr>
          <p:nvPr/>
        </p:nvSpPr>
        <p:spPr bwMode="auto">
          <a:xfrm>
            <a:off x="148142" y="-108347"/>
            <a:ext cx="290238"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F:\Airport Lighting\ORNL logo bla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1" y="4114801"/>
            <a:ext cx="2061345" cy="390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6666" y="1028694"/>
            <a:ext cx="8146334" cy="458757"/>
          </a:xfrm>
          <a:prstGeom prst="rect">
            <a:avLst/>
          </a:prstGeom>
          <a:noFill/>
        </p:spPr>
        <p:txBody>
          <a:bodyPr wrap="square" tIns="90000" bIns="90000" rtlCol="0">
            <a:spAutoFit/>
          </a:bodyPr>
          <a:lstStyle/>
          <a:p>
            <a:pPr algn="ctr"/>
            <a:r>
              <a:rPr lang="en-US" dirty="0" smtClean="0"/>
              <a:t>Beta Prototype Graphite Foam Infrared Lamp</a:t>
            </a:r>
            <a:endParaRPr lang="en-US" dirty="0" smtClean="0">
              <a:latin typeface="Arial" pitchFamily="34" charset="0"/>
              <a:cs typeface="Arial" pitchFamily="34" charset="0"/>
            </a:endParaRPr>
          </a:p>
        </p:txBody>
      </p:sp>
      <p:sp>
        <p:nvSpPr>
          <p:cNvPr id="8" name="Title 1"/>
          <p:cNvSpPr>
            <a:spLocks noGrp="1"/>
          </p:cNvSpPr>
          <p:nvPr>
            <p:ph type="title"/>
          </p:nvPr>
        </p:nvSpPr>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R&amp;D </a:t>
            </a:r>
            <a:r>
              <a:rPr lang="en-US" sz="3200" b="1" i="1" dirty="0" smtClean="0">
                <a:solidFill>
                  <a:srgbClr val="0070C0"/>
                </a:solidFill>
                <a:latin typeface="Arial" panose="020B0604020202020204" pitchFamily="34" charset="0"/>
                <a:cs typeface="Arial" panose="020B0604020202020204" pitchFamily="34" charset="0"/>
              </a:rPr>
              <a:t>Milestone – </a:t>
            </a:r>
            <a:br>
              <a:rPr lang="en-US" sz="3200" b="1" i="1" dirty="0" smtClean="0">
                <a:solidFill>
                  <a:srgbClr val="0070C0"/>
                </a:solidFill>
                <a:latin typeface="Arial" panose="020B0604020202020204" pitchFamily="34" charset="0"/>
                <a:cs typeface="Arial" panose="020B0604020202020204" pitchFamily="34" charset="0"/>
              </a:rPr>
            </a:br>
            <a:r>
              <a:rPr lang="en-US" sz="3200" b="1" i="1" dirty="0" smtClean="0">
                <a:solidFill>
                  <a:srgbClr val="0070C0"/>
                </a:solidFill>
                <a:latin typeface="Arial" panose="020B0604020202020204" pitchFamily="34" charset="0"/>
                <a:cs typeface="Arial" panose="020B0604020202020204" pitchFamily="34" charset="0"/>
              </a:rPr>
              <a:t>May Prototype</a:t>
            </a:r>
            <a:endParaRPr lang="en-US" sz="3200" b="1" i="1" dirty="0">
              <a:solidFill>
                <a:srgbClr val="0070C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3052" y="1507881"/>
            <a:ext cx="2818949" cy="2321169"/>
          </a:xfrm>
          <a:prstGeom prst="rect">
            <a:avLst/>
          </a:prstGeom>
          <a:ln>
            <a:solidFill>
              <a:schemeClr val="accent1">
                <a:shade val="5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108" y="1506818"/>
            <a:ext cx="2588822" cy="2322232"/>
          </a:xfrm>
          <a:prstGeom prst="rect">
            <a:avLst/>
          </a:prstGeom>
          <a:ln>
            <a:solidFill>
              <a:schemeClr val="accent1">
                <a:shade val="50000"/>
              </a:schemeClr>
            </a:solidFill>
          </a:ln>
        </p:spPr>
      </p:pic>
      <p:sp>
        <p:nvSpPr>
          <p:cNvPr id="10" name="Rectangle 9"/>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6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s-mg6.mail.yahoo.com/ya/download?mid=2%5f0%5f0%5f1%5f344944%5fAMbmjkQAABFgVJl6xg5QEAMk6O4&amp;m=YaDownload&amp;pid=2.8&amp;fid=Inbox&amp;inline=1&amp;appid=yahoomail"/>
          <p:cNvSpPr>
            <a:spLocks noChangeAspect="1" noChangeArrowheads="1"/>
          </p:cNvSpPr>
          <p:nvPr/>
        </p:nvSpPr>
        <p:spPr bwMode="auto">
          <a:xfrm>
            <a:off x="148142" y="-108347"/>
            <a:ext cx="290238"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R&amp;D </a:t>
            </a:r>
            <a:r>
              <a:rPr lang="en-US" sz="3200" b="1" i="1" dirty="0" smtClean="0">
                <a:solidFill>
                  <a:srgbClr val="0070C0"/>
                </a:solidFill>
                <a:latin typeface="Arial" panose="020B0604020202020204" pitchFamily="34" charset="0"/>
                <a:cs typeface="Arial" panose="020B0604020202020204" pitchFamily="34" charset="0"/>
              </a:rPr>
              <a:t>Milestone – </a:t>
            </a:r>
            <a:br>
              <a:rPr lang="en-US" sz="3200" b="1" i="1" dirty="0" smtClean="0">
                <a:solidFill>
                  <a:srgbClr val="0070C0"/>
                </a:solidFill>
                <a:latin typeface="Arial" panose="020B0604020202020204" pitchFamily="34" charset="0"/>
                <a:cs typeface="Arial" panose="020B0604020202020204" pitchFamily="34" charset="0"/>
              </a:rPr>
            </a:br>
            <a:r>
              <a:rPr lang="en-US" sz="3200" b="1" i="1" dirty="0" smtClean="0">
                <a:solidFill>
                  <a:srgbClr val="0070C0"/>
                </a:solidFill>
                <a:latin typeface="Arial" panose="020B0604020202020204" pitchFamily="34" charset="0"/>
                <a:cs typeface="Arial" panose="020B0604020202020204" pitchFamily="34" charset="0"/>
              </a:rPr>
              <a:t>May IR Testing</a:t>
            </a:r>
            <a:endParaRPr lang="en-US" sz="3200" b="1" i="1" dirty="0">
              <a:solidFill>
                <a:srgbClr val="0070C0"/>
              </a:solidFill>
            </a:endParaRPr>
          </a:p>
        </p:txBody>
      </p:sp>
      <p:sp>
        <p:nvSpPr>
          <p:cNvPr id="9" name="Rectangle 8"/>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R Test cycle - 6 fee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7400" y="1312863"/>
            <a:ext cx="4909475" cy="3344862"/>
          </a:xfrm>
          <a:prstGeom prst="rect">
            <a:avLst/>
          </a:prstGeom>
        </p:spPr>
      </p:pic>
    </p:spTree>
    <p:extLst>
      <p:ext uri="{BB962C8B-B14F-4D97-AF65-F5344CB8AC3E}">
        <p14:creationId xmlns:p14="http://schemas.microsoft.com/office/powerpoint/2010/main" val="27245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s-mg6.mail.yahoo.com/ya/download?mid=2%5f0%5f0%5f1%5f344944%5fAMbmjkQAABFgVJl6xg5QEAMk6O4&amp;m=YaDownload&amp;pid=2.8&amp;fid=Inbox&amp;inline=1&amp;appid=yahoomail"/>
          <p:cNvSpPr>
            <a:spLocks noChangeAspect="1" noChangeArrowheads="1"/>
          </p:cNvSpPr>
          <p:nvPr/>
        </p:nvSpPr>
        <p:spPr bwMode="auto">
          <a:xfrm>
            <a:off x="148142" y="-108347"/>
            <a:ext cx="290238"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R&amp;D </a:t>
            </a:r>
            <a:r>
              <a:rPr lang="en-US" sz="3200" b="1" i="1" dirty="0" smtClean="0">
                <a:solidFill>
                  <a:srgbClr val="0070C0"/>
                </a:solidFill>
                <a:latin typeface="Arial" panose="020B0604020202020204" pitchFamily="34" charset="0"/>
                <a:cs typeface="Arial" panose="020B0604020202020204" pitchFamily="34" charset="0"/>
              </a:rPr>
              <a:t>Milestone – </a:t>
            </a:r>
            <a:br>
              <a:rPr lang="en-US" sz="3200" b="1" i="1" dirty="0" smtClean="0">
                <a:solidFill>
                  <a:srgbClr val="0070C0"/>
                </a:solidFill>
                <a:latin typeface="Arial" panose="020B0604020202020204" pitchFamily="34" charset="0"/>
                <a:cs typeface="Arial" panose="020B0604020202020204" pitchFamily="34" charset="0"/>
              </a:rPr>
            </a:br>
            <a:r>
              <a:rPr lang="en-US" sz="3200" b="1" i="1" dirty="0" smtClean="0">
                <a:solidFill>
                  <a:srgbClr val="0070C0"/>
                </a:solidFill>
                <a:latin typeface="Arial" panose="020B0604020202020204" pitchFamily="34" charset="0"/>
                <a:cs typeface="Arial" panose="020B0604020202020204" pitchFamily="34" charset="0"/>
              </a:rPr>
              <a:t>May IR Testing</a:t>
            </a:r>
            <a:endParaRPr lang="en-US" sz="3200" b="1" i="1" dirty="0">
              <a:solidFill>
                <a:srgbClr val="0070C0"/>
              </a:solidFill>
            </a:endParaRPr>
          </a:p>
        </p:txBody>
      </p:sp>
      <p:sp>
        <p:nvSpPr>
          <p:cNvPr id="9" name="Rectangle 8"/>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R Test cycle - 44 fee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75321" y="1341438"/>
            <a:ext cx="4993358" cy="3402012"/>
          </a:xfrm>
          <a:prstGeom prst="rect">
            <a:avLst/>
          </a:prstGeom>
        </p:spPr>
      </p:pic>
    </p:spTree>
    <p:extLst>
      <p:ext uri="{BB962C8B-B14F-4D97-AF65-F5344CB8AC3E}">
        <p14:creationId xmlns:p14="http://schemas.microsoft.com/office/powerpoint/2010/main" val="13664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s://us-mg6.mail.yahoo.com/ya/download?mid=2%5f0%5f0%5f1%5f344944%5fAMbmjkQAABFgVJl6xg5QEAMk6O4&amp;m=YaDownload&amp;pid=2.8&amp;fid=Inbox&amp;inline=1&amp;appid=yahoomail"/>
          <p:cNvSpPr>
            <a:spLocks noChangeAspect="1" noChangeArrowheads="1"/>
          </p:cNvSpPr>
          <p:nvPr/>
        </p:nvSpPr>
        <p:spPr bwMode="auto">
          <a:xfrm>
            <a:off x="148142" y="-108347"/>
            <a:ext cx="290238"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0" y="-19050"/>
            <a:ext cx="9144000" cy="857250"/>
          </a:xfrm>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Fog Chamber IR Tests</a:t>
            </a:r>
            <a:endParaRPr lang="en-US" sz="3200" b="1" i="1" dirty="0">
              <a:solidFill>
                <a:srgbClr val="0070C0"/>
              </a:solidFill>
            </a:endParaRPr>
          </a:p>
        </p:txBody>
      </p:sp>
      <p:sp>
        <p:nvSpPr>
          <p:cNvPr id="9" name="Rectangle 8"/>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6742" y="861120"/>
            <a:ext cx="8386258" cy="3539430"/>
          </a:xfrm>
          <a:prstGeom prst="rect">
            <a:avLst/>
          </a:prstGeom>
          <a:noFill/>
        </p:spPr>
        <p:txBody>
          <a:bodyPr wrap="square" rtlCol="0">
            <a:spAutoFit/>
          </a:bodyPr>
          <a:lstStyle/>
          <a:p>
            <a:pPr marL="342900" indent="-342900">
              <a:buFont typeface="Wingdings" panose="05000000000000000000" pitchFamily="2" charset="2"/>
              <a:buChar char="Ø"/>
            </a:pPr>
            <a:r>
              <a:rPr lang="en-US" sz="2800" u="sng" dirty="0" smtClean="0"/>
              <a:t>Alpha Prototype </a:t>
            </a:r>
            <a:r>
              <a:rPr lang="en-US" sz="2800" dirty="0" smtClean="0"/>
              <a:t>graphite </a:t>
            </a:r>
            <a:r>
              <a:rPr lang="en-US" sz="2800" dirty="0"/>
              <a:t>foam </a:t>
            </a:r>
            <a:r>
              <a:rPr lang="en-US" sz="2800" dirty="0" smtClean="0"/>
              <a:t>IR emitter tested with:</a:t>
            </a:r>
            <a:endParaRPr lang="en-US" sz="2800" dirty="0"/>
          </a:p>
          <a:p>
            <a:pPr marL="800100" lvl="1" indent="-342900">
              <a:buFont typeface="Wingdings" panose="05000000000000000000" pitchFamily="2" charset="2"/>
              <a:buChar char="Ø"/>
            </a:pPr>
            <a:r>
              <a:rPr lang="en-US" sz="2400" i="1" dirty="0" smtClean="0"/>
              <a:t>FLIR A2600sc </a:t>
            </a:r>
            <a:r>
              <a:rPr lang="en-US" sz="2400" i="1" dirty="0"/>
              <a:t>NIR</a:t>
            </a:r>
          </a:p>
          <a:p>
            <a:pPr marL="800100" lvl="1" indent="-342900">
              <a:buFont typeface="Wingdings" panose="05000000000000000000" pitchFamily="2" charset="2"/>
              <a:buChar char="Ø"/>
            </a:pPr>
            <a:r>
              <a:rPr lang="en-US" sz="2400" i="1" dirty="0" smtClean="0"/>
              <a:t>CMC</a:t>
            </a:r>
            <a:r>
              <a:rPr lang="en-US" sz="2400" i="1" dirty="0"/>
              <a:t> </a:t>
            </a:r>
            <a:r>
              <a:rPr lang="en-US" sz="2400" i="1" dirty="0" smtClean="0"/>
              <a:t>Shure </a:t>
            </a:r>
            <a:r>
              <a:rPr lang="en-US" sz="2400" i="1" dirty="0"/>
              <a:t>Sight I-Series, </a:t>
            </a:r>
            <a:r>
              <a:rPr lang="en-US" sz="2400" i="1" dirty="0" smtClean="0"/>
              <a:t>Mode </a:t>
            </a:r>
            <a:r>
              <a:rPr lang="en-US" sz="2400" i="1" dirty="0"/>
              <a:t>2700</a:t>
            </a:r>
          </a:p>
          <a:p>
            <a:pPr marL="800100" lvl="1" indent="-342900">
              <a:buFont typeface="Wingdings" panose="05000000000000000000" pitchFamily="2" charset="2"/>
              <a:buChar char="Ø"/>
            </a:pPr>
            <a:r>
              <a:rPr lang="en-US" sz="2400" i="1" dirty="0" smtClean="0"/>
              <a:t>Elbit</a:t>
            </a:r>
            <a:r>
              <a:rPr lang="en-US" sz="2400" i="1" dirty="0"/>
              <a:t> </a:t>
            </a:r>
            <a:r>
              <a:rPr lang="en-US" sz="2400" i="1" dirty="0" smtClean="0"/>
              <a:t>Model </a:t>
            </a:r>
            <a:r>
              <a:rPr lang="en-US" sz="2400" i="1" dirty="0"/>
              <a:t>EVS </a:t>
            </a:r>
            <a:r>
              <a:rPr lang="en-US" sz="2400" i="1" dirty="0" smtClean="0"/>
              <a:t>II</a:t>
            </a:r>
            <a:endParaRPr lang="en-US" sz="2400" i="1" dirty="0"/>
          </a:p>
          <a:p>
            <a:pPr marL="1257300" lvl="2" indent="-342900">
              <a:buFont typeface="Wingdings" panose="05000000000000000000" pitchFamily="2" charset="2"/>
              <a:buChar char="Ø"/>
            </a:pPr>
            <a:r>
              <a:rPr lang="en-US" sz="2400" b="1" i="1" dirty="0"/>
              <a:t>Performed well between 750nM to 1500nM</a:t>
            </a:r>
          </a:p>
          <a:p>
            <a:pPr marL="342900" indent="-342900">
              <a:buFont typeface="Wingdings" panose="05000000000000000000" pitchFamily="2" charset="2"/>
              <a:buChar char="Ø"/>
            </a:pPr>
            <a:r>
              <a:rPr lang="en-US" sz="2800" u="sng" dirty="0" smtClean="0"/>
              <a:t>Beta Prototype</a:t>
            </a:r>
            <a:r>
              <a:rPr lang="en-US" sz="2800" dirty="0" smtClean="0"/>
              <a:t> graphite </a:t>
            </a:r>
            <a:r>
              <a:rPr lang="en-US" sz="2800" dirty="0"/>
              <a:t>foam </a:t>
            </a:r>
            <a:r>
              <a:rPr lang="en-US" sz="2800" dirty="0" smtClean="0"/>
              <a:t>IR emitter tested with:</a:t>
            </a:r>
          </a:p>
          <a:p>
            <a:pPr marL="800100" lvl="1" indent="-342900">
              <a:buFont typeface="Wingdings" panose="05000000000000000000" pitchFamily="2" charset="2"/>
              <a:buChar char="Ø"/>
            </a:pPr>
            <a:r>
              <a:rPr lang="en-US" sz="2400" i="1" dirty="0"/>
              <a:t>CMC Shure Sight </a:t>
            </a:r>
            <a:r>
              <a:rPr lang="en-US" sz="2400" i="1" dirty="0" smtClean="0"/>
              <a:t>I Series</a:t>
            </a:r>
            <a:r>
              <a:rPr lang="en-US" sz="2400" i="1" dirty="0"/>
              <a:t>, </a:t>
            </a:r>
            <a:r>
              <a:rPr lang="en-US" sz="2400" i="1" dirty="0" smtClean="0"/>
              <a:t>Model </a:t>
            </a:r>
            <a:r>
              <a:rPr lang="en-US" sz="2400" i="1" dirty="0"/>
              <a:t>2700</a:t>
            </a:r>
          </a:p>
          <a:p>
            <a:pPr marL="800100" lvl="1" indent="-342900">
              <a:buFont typeface="Wingdings" panose="05000000000000000000" pitchFamily="2" charset="2"/>
              <a:buChar char="Ø"/>
            </a:pPr>
            <a:r>
              <a:rPr lang="en-US" sz="2400" i="1" dirty="0"/>
              <a:t>Elbit Model EVS II</a:t>
            </a:r>
          </a:p>
          <a:p>
            <a:pPr marL="1257300" lvl="2" indent="-342900">
              <a:buFont typeface="Wingdings" panose="05000000000000000000" pitchFamily="2" charset="2"/>
              <a:buChar char="Ø"/>
            </a:pPr>
            <a:r>
              <a:rPr lang="en-US" sz="2400" b="1" i="1" dirty="0"/>
              <a:t>Performed well between 750nM to </a:t>
            </a:r>
            <a:r>
              <a:rPr lang="en-US" sz="2400" b="1" i="1" dirty="0" smtClean="0"/>
              <a:t>5000nM</a:t>
            </a:r>
            <a:endParaRPr lang="en-US" sz="2400" b="1" i="1" dirty="0"/>
          </a:p>
        </p:txBody>
      </p:sp>
    </p:spTree>
    <p:extLst>
      <p:ext uri="{BB962C8B-B14F-4D97-AF65-F5344CB8AC3E}">
        <p14:creationId xmlns:p14="http://schemas.microsoft.com/office/powerpoint/2010/main" val="228083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Next-Gen </a:t>
            </a:r>
            <a:r>
              <a:rPr lang="en-US" sz="3200" b="1" i="1" dirty="0" smtClean="0">
                <a:solidFill>
                  <a:srgbClr val="4D4D4D"/>
                </a:solidFill>
                <a:latin typeface="Arial" panose="020B0604020202020204" pitchFamily="34" charset="0"/>
                <a:cs typeface="Arial" panose="020B0604020202020204" pitchFamily="34" charset="0"/>
              </a:rPr>
              <a:t>MR-16</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The </a:t>
            </a:r>
            <a:r>
              <a:rPr lang="en-US" sz="3200" b="1" i="1" dirty="0" smtClean="0">
                <a:solidFill>
                  <a:srgbClr val="0070C0"/>
                </a:solidFill>
                <a:latin typeface="Arial" panose="020B0604020202020204" pitchFamily="34" charset="0"/>
                <a:cs typeface="Arial" panose="020B0604020202020204" pitchFamily="34" charset="0"/>
              </a:rPr>
              <a:t>Next Evolution</a:t>
            </a:r>
            <a:endParaRPr lang="en-US" sz="3200" b="1" i="1" dirty="0">
              <a:solidFill>
                <a:srgbClr val="0070C0"/>
              </a:solidFill>
            </a:endParaRPr>
          </a:p>
        </p:txBody>
      </p:sp>
      <p:sp>
        <p:nvSpPr>
          <p:cNvPr id="3" name="Text Placeholder 2"/>
          <p:cNvSpPr>
            <a:spLocks noGrp="1"/>
          </p:cNvSpPr>
          <p:nvPr>
            <p:ph type="body" sz="quarter" idx="10"/>
          </p:nvPr>
        </p:nvSpPr>
        <p:spPr>
          <a:xfrm>
            <a:off x="435357" y="1150620"/>
            <a:ext cx="8271775" cy="3783330"/>
          </a:xfrm>
        </p:spPr>
        <p:txBody>
          <a:bodyPr>
            <a:normAutofit/>
          </a:bodyPr>
          <a:lstStyle/>
          <a:p>
            <a:pPr lvl="1">
              <a:buFont typeface="Wingdings" panose="05000000000000000000" pitchFamily="2" charset="2"/>
              <a:buChar char="ü"/>
            </a:pPr>
            <a:r>
              <a:rPr lang="en-US" sz="2400" b="1" i="1" dirty="0">
                <a:solidFill>
                  <a:schemeClr val="tx1">
                    <a:lumMod val="75000"/>
                    <a:lumOff val="25000"/>
                  </a:schemeClr>
                </a:solidFill>
              </a:rPr>
              <a:t>Products must precisely duplicate the visible and ‘usable’ IR photometrics of existing, legacy FAA MR16, at all FAA specified Step levels.</a:t>
            </a:r>
          </a:p>
          <a:p>
            <a:pPr lvl="1">
              <a:buFont typeface="Wingdings" panose="05000000000000000000" pitchFamily="2" charset="2"/>
              <a:buChar char="ü"/>
            </a:pPr>
            <a:r>
              <a:rPr lang="en-US" sz="2400" b="1" i="1" dirty="0">
                <a:solidFill>
                  <a:schemeClr val="tx1">
                    <a:lumMod val="75000"/>
                    <a:lumOff val="25000"/>
                  </a:schemeClr>
                </a:solidFill>
              </a:rPr>
              <a:t>Power-management Design must mitigate PWM-induced prop stroboscopic interaction</a:t>
            </a:r>
          </a:p>
          <a:p>
            <a:pPr lvl="1">
              <a:buFont typeface="Wingdings" panose="05000000000000000000" pitchFamily="2" charset="2"/>
              <a:buChar char="ü"/>
            </a:pPr>
            <a:r>
              <a:rPr lang="en-US" sz="2400" b="1" i="1" dirty="0">
                <a:solidFill>
                  <a:schemeClr val="tx1">
                    <a:lumMod val="75000"/>
                    <a:lumOff val="25000"/>
                  </a:schemeClr>
                </a:solidFill>
              </a:rPr>
              <a:t>Products must significantly improve the energy savings and useful life of existing, legacy FAA MR16 lamps.</a:t>
            </a:r>
          </a:p>
          <a:p>
            <a:pPr lvl="1">
              <a:buFont typeface="Wingdings" panose="05000000000000000000" pitchFamily="2" charset="2"/>
              <a:buChar char="ü"/>
            </a:pPr>
            <a:r>
              <a:rPr lang="en-US" sz="2400" b="1" i="1" dirty="0">
                <a:solidFill>
                  <a:schemeClr val="tx1">
                    <a:lumMod val="75000"/>
                    <a:lumOff val="25000"/>
                  </a:schemeClr>
                </a:solidFill>
              </a:rPr>
              <a:t>Products must have an MR-16 ‘lamp’ form-factor.</a:t>
            </a:r>
          </a:p>
          <a:p>
            <a:pPr lvl="1">
              <a:buFont typeface="Wingdings" panose="05000000000000000000" pitchFamily="2" charset="2"/>
              <a:buChar char="ü"/>
            </a:pPr>
            <a:r>
              <a:rPr lang="en-US" sz="2400" b="1" i="1" dirty="0">
                <a:solidFill>
                  <a:schemeClr val="tx1">
                    <a:lumMod val="75000"/>
                    <a:lumOff val="25000"/>
                  </a:schemeClr>
                </a:solidFill>
              </a:rPr>
              <a:t>Products should ideally require no special ice/snow kit</a:t>
            </a:r>
          </a:p>
        </p:txBody>
      </p:sp>
      <p:sp>
        <p:nvSpPr>
          <p:cNvPr id="4" name="Rectangle 3"/>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04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sz="3200" b="1" i="1" dirty="0">
                <a:solidFill>
                  <a:srgbClr val="4D4D4D"/>
                </a:solidFill>
                <a:latin typeface="Arial" panose="020B0604020202020204" pitchFamily="34" charset="0"/>
                <a:cs typeface="Arial" panose="020B0604020202020204" pitchFamily="34" charset="0"/>
              </a:rPr>
              <a:t>Next-Gen MR-16</a:t>
            </a:r>
            <a:r>
              <a:rPr lang="en-US" sz="3200" b="1" dirty="0">
                <a:solidFill>
                  <a:srgbClr val="4D4D4D"/>
                </a:solidFill>
                <a:latin typeface="Arial" panose="020B0604020202020204" pitchFamily="34" charset="0"/>
                <a:cs typeface="Arial" panose="020B0604020202020204" pitchFamily="34" charset="0"/>
              </a:rPr>
              <a:t>:</a:t>
            </a:r>
            <a:r>
              <a:rPr lang="en-US" sz="3200"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Project Benefits</a:t>
            </a:r>
            <a:endParaRPr lang="en-US" sz="3200" b="1" i="1" dirty="0">
              <a:solidFill>
                <a:srgbClr val="0070C0"/>
              </a:solidFill>
            </a:endParaRPr>
          </a:p>
        </p:txBody>
      </p:sp>
      <p:sp>
        <p:nvSpPr>
          <p:cNvPr id="3" name="Text Placeholder 2"/>
          <p:cNvSpPr>
            <a:spLocks noGrp="1"/>
          </p:cNvSpPr>
          <p:nvPr>
            <p:ph type="body" sz="quarter" idx="10"/>
          </p:nvPr>
        </p:nvSpPr>
        <p:spPr>
          <a:xfrm>
            <a:off x="228600" y="742950"/>
            <a:ext cx="8686800" cy="4038600"/>
          </a:xfrm>
        </p:spPr>
        <p:txBody>
          <a:bodyPr>
            <a:normAutofit fontScale="62500" lnSpcReduction="20000"/>
          </a:bodyPr>
          <a:lstStyle/>
          <a:p>
            <a:pPr lvl="1">
              <a:buFont typeface="Wingdings" panose="05000000000000000000" pitchFamily="2" charset="2"/>
              <a:buChar char="Ø"/>
            </a:pPr>
            <a:r>
              <a:rPr lang="en-US" sz="2400" b="1" i="1" dirty="0" smtClean="0"/>
              <a:t> </a:t>
            </a:r>
            <a:r>
              <a:rPr lang="en-US" sz="3300" b="1" u="sng" dirty="0" smtClean="0">
                <a:solidFill>
                  <a:schemeClr val="tx1">
                    <a:lumMod val="75000"/>
                    <a:lumOff val="25000"/>
                  </a:schemeClr>
                </a:solidFill>
              </a:rPr>
              <a:t>Power Management</a:t>
            </a:r>
          </a:p>
          <a:p>
            <a:pPr lvl="2">
              <a:buFont typeface="Wingdings" panose="05000000000000000000" pitchFamily="2" charset="2"/>
              <a:buChar char="§"/>
            </a:pPr>
            <a:r>
              <a:rPr lang="en-US" sz="2900" b="1" dirty="0" smtClean="0">
                <a:solidFill>
                  <a:schemeClr val="tx1">
                    <a:lumMod val="75000"/>
                    <a:lumOff val="25000"/>
                  </a:schemeClr>
                </a:solidFill>
              </a:rPr>
              <a:t>Maximize efficiency</a:t>
            </a:r>
          </a:p>
          <a:p>
            <a:pPr lvl="2">
              <a:buFont typeface="Wingdings" panose="05000000000000000000" pitchFamily="2" charset="2"/>
              <a:buChar char="§"/>
            </a:pPr>
            <a:r>
              <a:rPr lang="en-US" sz="2900" b="1" dirty="0">
                <a:solidFill>
                  <a:schemeClr val="tx1">
                    <a:lumMod val="75000"/>
                    <a:lumOff val="25000"/>
                  </a:schemeClr>
                </a:solidFill>
              </a:rPr>
              <a:t>Driver design may incorporate ‘</a:t>
            </a:r>
            <a:r>
              <a:rPr lang="en-US" sz="2900" b="1" dirty="0" smtClean="0">
                <a:solidFill>
                  <a:schemeClr val="tx1">
                    <a:lumMod val="75000"/>
                    <a:lumOff val="25000"/>
                  </a:schemeClr>
                </a:solidFill>
              </a:rPr>
              <a:t>full-On</a:t>
            </a:r>
            <a:r>
              <a:rPr lang="en-US" sz="2900" b="1" dirty="0">
                <a:solidFill>
                  <a:schemeClr val="tx1">
                    <a:lumMod val="75000"/>
                    <a:lumOff val="25000"/>
                  </a:schemeClr>
                </a:solidFill>
              </a:rPr>
              <a:t>’ IR signature at all dimming levels, if </a:t>
            </a:r>
            <a:r>
              <a:rPr lang="en-US" sz="2900" b="1" dirty="0" smtClean="0">
                <a:solidFill>
                  <a:schemeClr val="tx1">
                    <a:lumMod val="75000"/>
                    <a:lumOff val="25000"/>
                  </a:schemeClr>
                </a:solidFill>
              </a:rPr>
              <a:t>desired</a:t>
            </a:r>
            <a:endParaRPr lang="en-US" sz="2900" b="1" i="1" dirty="0" smtClean="0">
              <a:solidFill>
                <a:srgbClr val="FF0000"/>
              </a:solidFill>
            </a:endParaRPr>
          </a:p>
          <a:p>
            <a:pPr lvl="1">
              <a:buFont typeface="Wingdings" panose="05000000000000000000" pitchFamily="2" charset="2"/>
              <a:buChar char="Ø"/>
            </a:pPr>
            <a:r>
              <a:rPr lang="en-US" sz="3300" b="1" dirty="0" smtClean="0"/>
              <a:t> </a:t>
            </a:r>
            <a:r>
              <a:rPr lang="en-US" sz="3300" b="1" u="sng" dirty="0" smtClean="0">
                <a:solidFill>
                  <a:schemeClr val="tx1">
                    <a:lumMod val="75000"/>
                    <a:lumOff val="25000"/>
                  </a:schemeClr>
                </a:solidFill>
              </a:rPr>
              <a:t>Thermal Performance</a:t>
            </a:r>
          </a:p>
          <a:p>
            <a:pPr lvl="2">
              <a:buFont typeface="Wingdings" panose="05000000000000000000" pitchFamily="2" charset="2"/>
              <a:buChar char="§"/>
            </a:pPr>
            <a:r>
              <a:rPr lang="en-US" sz="3300" b="1" dirty="0" smtClean="0">
                <a:solidFill>
                  <a:schemeClr val="tx1">
                    <a:lumMod val="75000"/>
                    <a:lumOff val="25000"/>
                  </a:schemeClr>
                </a:solidFill>
              </a:rPr>
              <a:t> </a:t>
            </a:r>
            <a:r>
              <a:rPr lang="en-US" sz="2900" b="1" dirty="0" smtClean="0">
                <a:solidFill>
                  <a:schemeClr val="tx1">
                    <a:lumMod val="75000"/>
                    <a:lumOff val="25000"/>
                  </a:schemeClr>
                </a:solidFill>
              </a:rPr>
              <a:t>Maximize ice and snow mitigation, usually without auxiliary heaters</a:t>
            </a:r>
            <a:endParaRPr lang="en-US" sz="2900" b="1" dirty="0">
              <a:solidFill>
                <a:schemeClr val="tx1">
                  <a:lumMod val="75000"/>
                  <a:lumOff val="25000"/>
                </a:schemeClr>
              </a:solidFill>
            </a:endParaRPr>
          </a:p>
          <a:p>
            <a:pPr lvl="1">
              <a:buFont typeface="Wingdings" panose="05000000000000000000" pitchFamily="2" charset="2"/>
              <a:buChar char="Ø"/>
            </a:pPr>
            <a:r>
              <a:rPr lang="en-US" sz="3300" b="1" dirty="0" smtClean="0">
                <a:solidFill>
                  <a:schemeClr val="tx1">
                    <a:lumMod val="75000"/>
                    <a:lumOff val="25000"/>
                  </a:schemeClr>
                </a:solidFill>
              </a:rPr>
              <a:t> </a:t>
            </a:r>
            <a:r>
              <a:rPr lang="en-US" sz="3300" b="1" u="sng" dirty="0" smtClean="0">
                <a:solidFill>
                  <a:schemeClr val="tx1">
                    <a:lumMod val="75000"/>
                    <a:lumOff val="25000"/>
                  </a:schemeClr>
                </a:solidFill>
              </a:rPr>
              <a:t>Integrated Optics</a:t>
            </a:r>
          </a:p>
          <a:p>
            <a:pPr lvl="2">
              <a:buFont typeface="Wingdings" panose="05000000000000000000" pitchFamily="2" charset="2"/>
              <a:buChar char="§"/>
            </a:pPr>
            <a:r>
              <a:rPr lang="en-US" sz="2900" b="1" dirty="0" smtClean="0">
                <a:solidFill>
                  <a:schemeClr val="tx1">
                    <a:lumMod val="75000"/>
                    <a:lumOff val="25000"/>
                  </a:schemeClr>
                </a:solidFill>
              </a:rPr>
              <a:t> Optimize output (</a:t>
            </a:r>
            <a:r>
              <a:rPr lang="en-US" sz="2900" b="1" u="sng" dirty="0" smtClean="0">
                <a:solidFill>
                  <a:schemeClr val="tx1">
                    <a:lumMod val="75000"/>
                    <a:lumOff val="25000"/>
                  </a:schemeClr>
                </a:solidFill>
              </a:rPr>
              <a:t>including IR signature</a:t>
            </a:r>
            <a:r>
              <a:rPr lang="en-US" sz="2900" b="1" dirty="0" smtClean="0">
                <a:solidFill>
                  <a:schemeClr val="tx1">
                    <a:lumMod val="75000"/>
                    <a:lumOff val="25000"/>
                  </a:schemeClr>
                </a:solidFill>
              </a:rPr>
              <a:t>, visual CCT, Lumen, etc.)</a:t>
            </a:r>
          </a:p>
          <a:p>
            <a:pPr lvl="2">
              <a:buFont typeface="Wingdings" panose="05000000000000000000" pitchFamily="2" charset="2"/>
              <a:buChar char="§"/>
            </a:pPr>
            <a:r>
              <a:rPr lang="en-US" sz="2900" b="1" dirty="0" smtClean="0">
                <a:solidFill>
                  <a:schemeClr val="tx1">
                    <a:lumMod val="75000"/>
                    <a:lumOff val="25000"/>
                  </a:schemeClr>
                </a:solidFill>
              </a:rPr>
              <a:t> Minimize glare (duplicate Halogen MR-16 beam and intensity)</a:t>
            </a:r>
            <a:endParaRPr lang="en-US" sz="3300" b="1" u="sng" dirty="0" smtClean="0">
              <a:solidFill>
                <a:schemeClr val="tx1">
                  <a:lumMod val="75000"/>
                  <a:lumOff val="25000"/>
                </a:schemeClr>
              </a:solidFill>
            </a:endParaRPr>
          </a:p>
          <a:p>
            <a:pPr lvl="1">
              <a:buFont typeface="Wingdings" panose="05000000000000000000" pitchFamily="2" charset="2"/>
              <a:buChar char="Ø"/>
            </a:pPr>
            <a:r>
              <a:rPr lang="en-US" sz="3600" b="1" dirty="0">
                <a:solidFill>
                  <a:schemeClr val="tx1">
                    <a:lumMod val="75000"/>
                    <a:lumOff val="25000"/>
                  </a:schemeClr>
                </a:solidFill>
              </a:rPr>
              <a:t> </a:t>
            </a:r>
            <a:r>
              <a:rPr lang="en-US" sz="3300" b="1" u="sng" dirty="0">
                <a:solidFill>
                  <a:schemeClr val="tx1">
                    <a:lumMod val="75000"/>
                    <a:lumOff val="25000"/>
                  </a:schemeClr>
                </a:solidFill>
              </a:rPr>
              <a:t>Integrated Design</a:t>
            </a:r>
            <a:endParaRPr lang="en-US" sz="3300" b="1" u="sng" dirty="0" smtClean="0">
              <a:solidFill>
                <a:schemeClr val="tx1">
                  <a:lumMod val="75000"/>
                  <a:lumOff val="25000"/>
                </a:schemeClr>
              </a:solidFill>
            </a:endParaRPr>
          </a:p>
          <a:p>
            <a:pPr lvl="2">
              <a:buFont typeface="Wingdings" panose="05000000000000000000" pitchFamily="2" charset="2"/>
              <a:buChar char="§"/>
            </a:pPr>
            <a:r>
              <a:rPr lang="en-US" sz="2900" b="1" dirty="0" smtClean="0">
                <a:solidFill>
                  <a:schemeClr val="tx1">
                    <a:lumMod val="75000"/>
                    <a:lumOff val="25000"/>
                  </a:schemeClr>
                </a:solidFill>
              </a:rPr>
              <a:t>This design will deliver a true, MR16-equivalent ‘bulb’, simplifying any required future maintenance</a:t>
            </a:r>
          </a:p>
          <a:p>
            <a:pPr lvl="1">
              <a:buFont typeface="Wingdings" panose="05000000000000000000" pitchFamily="2" charset="2"/>
              <a:buChar char="Ø"/>
            </a:pPr>
            <a:r>
              <a:rPr lang="en-US" sz="3300" b="1" u="sng" dirty="0">
                <a:solidFill>
                  <a:srgbClr val="FF0000"/>
                </a:solidFill>
              </a:rPr>
              <a:t>Pilot </a:t>
            </a:r>
            <a:r>
              <a:rPr lang="en-US" sz="3300" b="1" u="sng" dirty="0" smtClean="0">
                <a:solidFill>
                  <a:srgbClr val="FF0000"/>
                </a:solidFill>
              </a:rPr>
              <a:t>Acceptance</a:t>
            </a:r>
          </a:p>
          <a:p>
            <a:pPr lvl="2">
              <a:buFont typeface="Wingdings" panose="05000000000000000000" pitchFamily="2" charset="2"/>
              <a:buChar char="§"/>
            </a:pPr>
            <a:r>
              <a:rPr lang="en-US" sz="2900" b="1" dirty="0">
                <a:solidFill>
                  <a:schemeClr val="tx1">
                    <a:lumMod val="75000"/>
                    <a:lumOff val="25000"/>
                  </a:schemeClr>
                </a:solidFill>
              </a:rPr>
              <a:t>Provides cockpit-acceptable visual </a:t>
            </a:r>
            <a:r>
              <a:rPr lang="en-US" sz="2900" b="1" dirty="0" smtClean="0">
                <a:solidFill>
                  <a:schemeClr val="tx1">
                    <a:lumMod val="75000"/>
                    <a:lumOff val="25000"/>
                  </a:schemeClr>
                </a:solidFill>
              </a:rPr>
              <a:t>and EFVS performance</a:t>
            </a:r>
            <a:endParaRPr lang="en-US" sz="2900" b="1" dirty="0">
              <a:solidFill>
                <a:schemeClr val="tx1">
                  <a:lumMod val="75000"/>
                  <a:lumOff val="25000"/>
                </a:schemeClr>
              </a:solidFill>
            </a:endParaRPr>
          </a:p>
        </p:txBody>
      </p:sp>
      <p:sp>
        <p:nvSpPr>
          <p:cNvPr id="4" name="Rectangle 3"/>
          <p:cNvSpPr/>
          <p:nvPr/>
        </p:nvSpPr>
        <p:spPr>
          <a:xfrm>
            <a:off x="3048000" y="4705350"/>
            <a:ext cx="3276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C0C0C0"/>
                                      </p:to>
                                    </p:animClr>
                                  </p:sub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C0C0C0"/>
                                      </p:to>
                                    </p:animClr>
                                  </p:sub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5161" y="2190750"/>
            <a:ext cx="8271775" cy="600365"/>
          </a:xfrm>
        </p:spPr>
        <p:txBody>
          <a:bodyPr>
            <a:noAutofit/>
          </a:bodyPr>
          <a:lstStyle/>
          <a:p>
            <a:pPr marL="226800" lvl="1" indent="0" algn="ctr">
              <a:buNone/>
            </a:pPr>
            <a:r>
              <a:rPr lang="en-US" sz="4400" b="1" i="1" dirty="0" smtClean="0"/>
              <a:t>Questions?</a:t>
            </a:r>
            <a:endParaRPr lang="en-US" sz="4400" b="1" i="1" dirty="0"/>
          </a:p>
        </p:txBody>
      </p:sp>
      <p:sp>
        <p:nvSpPr>
          <p:cNvPr id="4" name="Rectangle 3"/>
          <p:cNvSpPr/>
          <p:nvPr/>
        </p:nvSpPr>
        <p:spPr>
          <a:xfrm>
            <a:off x="3048000" y="4743450"/>
            <a:ext cx="3276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90600" y="-19050"/>
            <a:ext cx="7162800" cy="1752600"/>
          </a:xfrm>
        </p:spPr>
        <p:txBody>
          <a:bodyPr>
            <a:normAutofit/>
          </a:bodyPr>
          <a:lstStyle/>
          <a:p>
            <a:r>
              <a:rPr lang="en-US" sz="3200" b="1" cap="all" dirty="0"/>
              <a:t>IES </a:t>
            </a:r>
            <a:r>
              <a:rPr lang="en-US" sz="3200" b="1" cap="all" dirty="0" smtClean="0"/>
              <a:t>Aviation Lighting Committee </a:t>
            </a:r>
            <a:br>
              <a:rPr lang="en-US" sz="3200" b="1" cap="all" dirty="0" smtClean="0"/>
            </a:br>
            <a:r>
              <a:rPr lang="en-US" sz="3200" b="1" cap="all" dirty="0" smtClean="0"/>
              <a:t>FALL </a:t>
            </a:r>
            <a:r>
              <a:rPr lang="en-US" sz="3200" b="1" cap="all" dirty="0"/>
              <a:t>TECHNOLOGY MEETING </a:t>
            </a:r>
            <a:r>
              <a:rPr lang="en-US" sz="3200" b="1" cap="all" dirty="0" smtClean="0"/>
              <a:t/>
            </a:r>
            <a:br>
              <a:rPr lang="en-US" sz="3200" b="1" cap="all" dirty="0" smtClean="0"/>
            </a:br>
            <a:r>
              <a:rPr lang="en-US" sz="3200" b="1" cap="all" dirty="0" smtClean="0"/>
              <a:t>2015</a:t>
            </a:r>
            <a:endParaRPr lang="en-US" sz="3200" dirty="0"/>
          </a:p>
        </p:txBody>
      </p:sp>
      <p:sp>
        <p:nvSpPr>
          <p:cNvPr id="6" name="Rectangle 5"/>
          <p:cNvSpPr/>
          <p:nvPr/>
        </p:nvSpPr>
        <p:spPr>
          <a:xfrm>
            <a:off x="3048000" y="48577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1" y="4070788"/>
            <a:ext cx="1523227" cy="863162"/>
          </a:xfrm>
          <a:prstGeom prst="rect">
            <a:avLst/>
          </a:prstGeom>
        </p:spPr>
      </p:pic>
      <p:sp>
        <p:nvSpPr>
          <p:cNvPr id="7" name="Text Placeholder 2"/>
          <p:cNvSpPr txBox="1">
            <a:spLocks/>
          </p:cNvSpPr>
          <p:nvPr/>
        </p:nvSpPr>
        <p:spPr>
          <a:xfrm>
            <a:off x="6553200" y="3647785"/>
            <a:ext cx="2895601" cy="600365"/>
          </a:xfrm>
          <a:prstGeom prst="rect">
            <a:avLst/>
          </a:prstGeom>
        </p:spPr>
        <p:txBody>
          <a:bodyPr vert="horz" lIns="91440" tIns="45720" rIns="91440" bIns="45720" rtlCol="0">
            <a:normAutofit/>
          </a:bodyPr>
          <a:lstStyle>
            <a:lvl1pPr marL="342900" indent="-342900" algn="l" defTabSz="914400" rtl="0" eaLnBrk="1" latinLnBrk="0" hangingPunct="1">
              <a:spcBef>
                <a:spcPts val="384"/>
              </a:spcBef>
              <a:buFont typeface="Arial" panose="020B0604020202020204" pitchFamily="34" charset="0"/>
              <a:buChar char="•"/>
              <a:defRPr sz="3200" kern="1200">
                <a:solidFill>
                  <a:schemeClr val="tx1"/>
                </a:solidFill>
                <a:latin typeface="+mn-lt"/>
                <a:ea typeface="+mn-ea"/>
                <a:cs typeface="+mn-cs"/>
              </a:defRPr>
            </a:lvl1pPr>
            <a:lvl2pPr marL="457200" indent="-230400" algn="l" defTabSz="914400" rtl="0" eaLnBrk="1" latinLnBrk="0" hangingPunct="1">
              <a:spcBef>
                <a:spcPts val="384"/>
              </a:spcBef>
              <a:buFont typeface="Arial" panose="020B0604020202020204" pitchFamily="34" charset="0"/>
              <a:buChar char="–"/>
              <a:defRPr sz="2800" kern="1200">
                <a:solidFill>
                  <a:schemeClr val="tx1"/>
                </a:solidFill>
                <a:latin typeface="+mn-lt"/>
                <a:ea typeface="+mn-ea"/>
                <a:cs typeface="+mn-cs"/>
              </a:defRPr>
            </a:lvl2pPr>
            <a:lvl3pPr marL="914400" indent="-230400" algn="l" defTabSz="914400" rtl="0" eaLnBrk="1" latinLnBrk="0" hangingPunct="1">
              <a:spcBef>
                <a:spcPts val="384"/>
              </a:spcBef>
              <a:buFont typeface="Arial" panose="020B0604020202020204" pitchFamily="34" charset="0"/>
              <a:buChar char="•"/>
              <a:defRPr sz="2400" kern="1200">
                <a:solidFill>
                  <a:schemeClr val="tx1"/>
                </a:solidFill>
                <a:latin typeface="+mn-lt"/>
                <a:ea typeface="+mn-ea"/>
                <a:cs typeface="+mn-cs"/>
              </a:defRPr>
            </a:lvl3pPr>
            <a:lvl4pPr marL="1375200" indent="-234000" algn="l" defTabSz="914400" rtl="0" eaLnBrk="1" latinLnBrk="0" hangingPunct="1">
              <a:spcBef>
                <a:spcPts val="384"/>
              </a:spcBef>
              <a:buFont typeface="Arial" panose="020B0604020202020204" pitchFamily="34" charset="0"/>
              <a:buChar char="–"/>
              <a:defRPr sz="2000" kern="1200">
                <a:solidFill>
                  <a:schemeClr val="tx1"/>
                </a:solidFill>
                <a:latin typeface="+mn-lt"/>
                <a:ea typeface="+mn-ea"/>
                <a:cs typeface="+mn-cs"/>
              </a:defRPr>
            </a:lvl4pPr>
            <a:lvl5pPr marL="2059200" indent="-230400" algn="l" defTabSz="914400" rtl="0" eaLnBrk="1" latinLnBrk="0" hangingPunct="1">
              <a:spcBef>
                <a:spcPts val="384"/>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6800" lvl="1" indent="0" algn="ctr">
              <a:buFont typeface="Arial" panose="020B0604020202020204" pitchFamily="34" charset="0"/>
              <a:buNone/>
            </a:pPr>
            <a:r>
              <a:rPr lang="en-US" sz="2400" b="1" spc="-300" dirty="0" smtClean="0">
                <a:solidFill>
                  <a:srgbClr val="993300"/>
                </a:solidFill>
                <a:latin typeface="KaiTi" panose="02010609060101010101" pitchFamily="49" charset="-122"/>
                <a:ea typeface="KaiTi" panose="02010609060101010101" pitchFamily="49" charset="-122"/>
              </a:rPr>
              <a:t>SPECTRUM </a:t>
            </a:r>
            <a:r>
              <a:rPr lang="en-US" sz="2400" b="1" cap="small" spc="-300" dirty="0" smtClean="0">
                <a:solidFill>
                  <a:srgbClr val="993300"/>
                </a:solidFill>
                <a:latin typeface="KaiTi" panose="02010609060101010101" pitchFamily="49" charset="-122"/>
                <a:ea typeface="KaiTi" panose="02010609060101010101" pitchFamily="49" charset="-122"/>
              </a:rPr>
              <a:t>FML</a:t>
            </a:r>
            <a:endParaRPr lang="en-US" sz="2400" b="1" cap="small" spc="-300" dirty="0">
              <a:solidFill>
                <a:srgbClr val="9933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0498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3108"/>
            <a:ext cx="8795436" cy="925592"/>
          </a:xfrm>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Integrated IR &amp; Visible</a:t>
            </a:r>
            <a:endParaRPr lang="en-US" sz="3200" b="1" i="1" dirty="0">
              <a:solidFill>
                <a:srgbClr val="0070C0"/>
              </a:solidFill>
            </a:endParaRPr>
          </a:p>
        </p:txBody>
      </p:sp>
      <p:sp>
        <p:nvSpPr>
          <p:cNvPr id="3" name="Text Placeholder 2"/>
          <p:cNvSpPr>
            <a:spLocks noGrp="1"/>
          </p:cNvSpPr>
          <p:nvPr>
            <p:ph type="body" sz="quarter" idx="10"/>
          </p:nvPr>
        </p:nvSpPr>
        <p:spPr>
          <a:xfrm>
            <a:off x="76200" y="895349"/>
            <a:ext cx="8763000" cy="4048125"/>
          </a:xfrm>
        </p:spPr>
        <p:txBody>
          <a:bodyPr>
            <a:normAutofit/>
          </a:bodyPr>
          <a:lstStyle/>
          <a:p>
            <a:pPr lvl="1">
              <a:buFont typeface="Wingdings" panose="05000000000000000000" pitchFamily="2" charset="2"/>
              <a:buChar char="Ø"/>
            </a:pPr>
            <a:r>
              <a:rPr lang="en-US" sz="3200" i="1" dirty="0" smtClean="0">
                <a:solidFill>
                  <a:schemeClr val="tx1">
                    <a:lumMod val="75000"/>
                    <a:lumOff val="25000"/>
                  </a:schemeClr>
                </a:solidFill>
              </a:rPr>
              <a:t> FAA </a:t>
            </a:r>
            <a:r>
              <a:rPr lang="en-US" sz="3200" i="1" dirty="0">
                <a:solidFill>
                  <a:schemeClr val="tx1">
                    <a:lumMod val="75000"/>
                    <a:lumOff val="25000"/>
                  </a:schemeClr>
                </a:solidFill>
              </a:rPr>
              <a:t>Operational </a:t>
            </a:r>
            <a:r>
              <a:rPr lang="en-US" sz="3200" i="1" dirty="0" smtClean="0">
                <a:solidFill>
                  <a:schemeClr val="tx1">
                    <a:lumMod val="75000"/>
                    <a:lumOff val="25000"/>
                  </a:schemeClr>
                </a:solidFill>
              </a:rPr>
              <a:t>Imperatives</a:t>
            </a:r>
          </a:p>
          <a:p>
            <a:pPr lvl="1">
              <a:buFont typeface="Wingdings" panose="05000000000000000000" pitchFamily="2" charset="2"/>
              <a:buChar char="Ø"/>
            </a:pPr>
            <a:r>
              <a:rPr lang="en-US" sz="3200" i="1" dirty="0" smtClean="0">
                <a:solidFill>
                  <a:schemeClr val="tx1">
                    <a:lumMod val="75000"/>
                    <a:lumOff val="25000"/>
                  </a:schemeClr>
                </a:solidFill>
              </a:rPr>
              <a:t> </a:t>
            </a:r>
            <a:r>
              <a:rPr lang="en-US" sz="3200" i="1" dirty="0">
                <a:solidFill>
                  <a:schemeClr val="tx1">
                    <a:lumMod val="75000"/>
                    <a:lumOff val="25000"/>
                  </a:schemeClr>
                </a:solidFill>
              </a:rPr>
              <a:t>SSL Operational Issues</a:t>
            </a:r>
          </a:p>
          <a:p>
            <a:pPr lvl="1">
              <a:buFont typeface="Wingdings" panose="05000000000000000000" pitchFamily="2" charset="2"/>
              <a:buChar char="Ø"/>
            </a:pPr>
            <a:r>
              <a:rPr lang="en-US" sz="3200" i="1" dirty="0" smtClean="0">
                <a:solidFill>
                  <a:schemeClr val="tx1">
                    <a:lumMod val="75000"/>
                    <a:lumOff val="25000"/>
                  </a:schemeClr>
                </a:solidFill>
              </a:rPr>
              <a:t> Targeted Solution</a:t>
            </a:r>
          </a:p>
          <a:p>
            <a:pPr lvl="1">
              <a:buFont typeface="Wingdings" panose="05000000000000000000" pitchFamily="2" charset="2"/>
              <a:buChar char="Ø"/>
            </a:pPr>
            <a:r>
              <a:rPr lang="en-US" sz="3200" i="1" dirty="0" smtClean="0">
                <a:solidFill>
                  <a:schemeClr val="tx1">
                    <a:lumMod val="75000"/>
                    <a:lumOff val="25000"/>
                  </a:schemeClr>
                </a:solidFill>
              </a:rPr>
              <a:t> Technology</a:t>
            </a:r>
            <a:r>
              <a:rPr lang="en-US" sz="3200" i="1" dirty="0">
                <a:solidFill>
                  <a:schemeClr val="tx1">
                    <a:lumMod val="75000"/>
                    <a:lumOff val="25000"/>
                  </a:schemeClr>
                </a:solidFill>
              </a:rPr>
              <a:t> Challenges</a:t>
            </a:r>
          </a:p>
          <a:p>
            <a:pPr lvl="1">
              <a:buFont typeface="Wingdings" panose="05000000000000000000" pitchFamily="2" charset="2"/>
              <a:buChar char="Ø"/>
            </a:pPr>
            <a:r>
              <a:rPr lang="en-US" sz="3200" i="1" dirty="0" smtClean="0">
                <a:solidFill>
                  <a:schemeClr val="tx1">
                    <a:lumMod val="75000"/>
                    <a:lumOff val="25000"/>
                  </a:schemeClr>
                </a:solidFill>
              </a:rPr>
              <a:t> Progress with Solid-state IR</a:t>
            </a:r>
          </a:p>
          <a:p>
            <a:pPr lvl="1">
              <a:buFont typeface="Wingdings" panose="05000000000000000000" pitchFamily="2" charset="2"/>
              <a:buChar char="Ø"/>
            </a:pPr>
            <a:r>
              <a:rPr lang="en-US" sz="3200" i="1" dirty="0" smtClean="0">
                <a:solidFill>
                  <a:schemeClr val="tx1">
                    <a:lumMod val="75000"/>
                    <a:lumOff val="25000"/>
                  </a:schemeClr>
                </a:solidFill>
              </a:rPr>
              <a:t> Energy </a:t>
            </a:r>
            <a:r>
              <a:rPr lang="en-US" sz="3200" i="1" dirty="0">
                <a:solidFill>
                  <a:schemeClr val="tx1">
                    <a:lumMod val="75000"/>
                    <a:lumOff val="25000"/>
                  </a:schemeClr>
                </a:solidFill>
              </a:rPr>
              <a:t>efficient, IR-compliant, SSL-based MR16, for use in L-850/852-series lights</a:t>
            </a:r>
          </a:p>
        </p:txBody>
      </p:sp>
      <p:sp>
        <p:nvSpPr>
          <p:cNvPr id="5" name="Rectangle 4"/>
          <p:cNvSpPr/>
          <p:nvPr/>
        </p:nvSpPr>
        <p:spPr>
          <a:xfrm>
            <a:off x="3048000" y="4743450"/>
            <a:ext cx="32766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8577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87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03860"/>
            <a:ext cx="7265177" cy="501090"/>
          </a:xfrm>
        </p:spPr>
        <p:txBody>
          <a:bodyPr>
            <a:noAutofit/>
          </a:bodyPr>
          <a:lstStyle/>
          <a:p>
            <a:pPr marL="914400" indent="-822960" algn="l"/>
            <a:r>
              <a:rPr lang="en-US" sz="2000" b="1" i="1" u="sng" dirty="0" smtClean="0"/>
              <a:t>Today</a:t>
            </a:r>
            <a:r>
              <a:rPr lang="en-US" sz="2000" b="1" dirty="0" smtClean="0"/>
              <a:t> – 70% of air traffic delays are caused by weather, </a:t>
            </a:r>
            <a:r>
              <a:rPr lang="en-US" sz="2000" b="1" dirty="0"/>
              <a:t>adding</a:t>
            </a:r>
            <a:r>
              <a:rPr lang="en-US" sz="2000" b="1" dirty="0" smtClean="0">
                <a:solidFill>
                  <a:srgbClr val="FF0000"/>
                </a:solidFill>
              </a:rPr>
              <a:t> </a:t>
            </a:r>
            <a:r>
              <a:rPr lang="en-US" sz="2000" b="1" dirty="0" smtClean="0"/>
              <a:t>$41B in annual costs and customer dissatisfaction</a:t>
            </a:r>
            <a:r>
              <a:rPr lang="en-US" sz="2000" b="1" baseline="30000" dirty="0" smtClean="0"/>
              <a:t>1</a:t>
            </a:r>
            <a:r>
              <a:rPr lang="en-US" sz="2000" b="1" dirty="0" smtClean="0"/>
              <a:t> </a:t>
            </a:r>
            <a:endParaRPr lang="en-US" sz="2000" b="1" dirty="0"/>
          </a:p>
        </p:txBody>
      </p:sp>
      <p:pic>
        <p:nvPicPr>
          <p:cNvPr id="24578" name="Picture 2" descr="http://images.skymetweather.com/content/wp-content/uploads/2014/01/article-0-0EE61CEA00000578-105_468x286_popup1.jpg"/>
          <p:cNvPicPr>
            <a:picLocks noChangeAspect="1" noChangeArrowheads="1"/>
          </p:cNvPicPr>
          <p:nvPr/>
        </p:nvPicPr>
        <p:blipFill>
          <a:blip r:embed="rId3" cstate="print"/>
          <a:srcRect/>
          <a:stretch>
            <a:fillRect/>
          </a:stretch>
        </p:blipFill>
        <p:spPr bwMode="auto">
          <a:xfrm>
            <a:off x="742243" y="2425121"/>
            <a:ext cx="1958529" cy="862040"/>
          </a:xfrm>
          <a:prstGeom prst="rect">
            <a:avLst/>
          </a:prstGeom>
          <a:noFill/>
        </p:spPr>
      </p:pic>
      <p:pic>
        <p:nvPicPr>
          <p:cNvPr id="24580" name="Picture 4" descr="http://www.friendlyflusi.at/_United/3Engels/LOWI/LOWIX_091219winter_091230_76.jpg"/>
          <p:cNvPicPr>
            <a:picLocks noChangeAspect="1" noChangeArrowheads="1"/>
          </p:cNvPicPr>
          <p:nvPr/>
        </p:nvPicPr>
        <p:blipFill>
          <a:blip r:embed="rId4" cstate="print"/>
          <a:srcRect/>
          <a:stretch>
            <a:fillRect/>
          </a:stretch>
        </p:blipFill>
        <p:spPr bwMode="auto">
          <a:xfrm>
            <a:off x="746023" y="3427788"/>
            <a:ext cx="1958529" cy="932845"/>
          </a:xfrm>
          <a:prstGeom prst="rect">
            <a:avLst/>
          </a:prstGeom>
          <a:noFill/>
        </p:spPr>
      </p:pic>
      <p:pic>
        <p:nvPicPr>
          <p:cNvPr id="24584" name="Picture 8" descr="http://spacing.ca/atlantic/wp-content/uploads/sites/8/2013/03/Dean-Bouchard2-600x396.jpg"/>
          <p:cNvPicPr>
            <a:picLocks noChangeAspect="1" noChangeArrowheads="1"/>
          </p:cNvPicPr>
          <p:nvPr/>
        </p:nvPicPr>
        <p:blipFill>
          <a:blip r:embed="rId5" cstate="print"/>
          <a:srcRect/>
          <a:stretch>
            <a:fillRect/>
          </a:stretch>
        </p:blipFill>
        <p:spPr bwMode="auto">
          <a:xfrm>
            <a:off x="3650389" y="3427788"/>
            <a:ext cx="1899347" cy="987349"/>
          </a:xfrm>
          <a:prstGeom prst="rect">
            <a:avLst/>
          </a:prstGeom>
          <a:noFill/>
        </p:spPr>
      </p:pic>
      <p:sp>
        <p:nvSpPr>
          <p:cNvPr id="8" name="BCG_FootNote_Box"/>
          <p:cNvSpPr txBox="1">
            <a:spLocks noChangeArrowheads="1"/>
          </p:cNvSpPr>
          <p:nvPr/>
        </p:nvSpPr>
        <p:spPr bwMode="auto">
          <a:xfrm>
            <a:off x="358070" y="4400550"/>
            <a:ext cx="8481131" cy="246460"/>
          </a:xfrm>
          <a:prstGeom prst="rect">
            <a:avLst/>
          </a:prstGeom>
          <a:noFill/>
          <a:ln w="12700">
            <a:noFill/>
            <a:miter lim="800000"/>
            <a:headEnd/>
            <a:tailEnd/>
          </a:ln>
        </p:spPr>
        <p:txBody>
          <a:bodyPr lIns="0" tIns="0" rIns="0" bIns="0" anchor="b"/>
          <a:lstStyle/>
          <a:p>
            <a:pPr eaLnBrk="0" fontAlgn="base" hangingPunct="0">
              <a:lnSpc>
                <a:spcPct val="90000"/>
              </a:lnSpc>
              <a:spcBef>
                <a:spcPct val="0"/>
              </a:spcBef>
              <a:spcAft>
                <a:spcPct val="0"/>
              </a:spcAft>
            </a:pPr>
            <a:r>
              <a:rPr lang="en-US" sz="1000" b="1" dirty="0" smtClean="0">
                <a:solidFill>
                  <a:srgbClr val="000000"/>
                </a:solidFill>
                <a:latin typeface="Arial" pitchFamily="34" charset="0"/>
                <a:cs typeface="Arial" pitchFamily="34" charset="0"/>
              </a:rPr>
              <a:t>1.U.S. National Airspace data. Source</a:t>
            </a:r>
            <a:r>
              <a:rPr lang="en-US" sz="1000" b="1" dirty="0">
                <a:solidFill>
                  <a:srgbClr val="000000"/>
                </a:solidFill>
                <a:latin typeface="Arial" pitchFamily="34" charset="0"/>
                <a:cs typeface="Arial" pitchFamily="34" charset="0"/>
              </a:rPr>
              <a:t>: </a:t>
            </a:r>
            <a:r>
              <a:rPr lang="en-US" sz="1000" b="1" dirty="0" smtClean="0">
                <a:solidFill>
                  <a:srgbClr val="000000"/>
                </a:solidFill>
                <a:latin typeface="Arial" pitchFamily="34" charset="0"/>
                <a:cs typeface="Arial" pitchFamily="34" charset="0"/>
              </a:rPr>
              <a:t>OPSNET, Congressional Joint Economic Committee, Joint Planning and Development Office (JPDO).</a:t>
            </a:r>
            <a:endParaRPr lang="en-US" sz="1000" b="1" dirty="0">
              <a:solidFill>
                <a:srgbClr val="000000"/>
              </a:solidFill>
              <a:latin typeface="Arial" pitchFamily="34" charset="0"/>
              <a:cs typeface="Arial" pitchFamily="34" charset="0"/>
            </a:endParaRPr>
          </a:p>
        </p:txBody>
      </p:sp>
      <p:cxnSp>
        <p:nvCxnSpPr>
          <p:cNvPr id="25" name="Straight Connector 24"/>
          <p:cNvCxnSpPr/>
          <p:nvPr/>
        </p:nvCxnSpPr>
        <p:spPr>
          <a:xfrm>
            <a:off x="823310" y="2296233"/>
            <a:ext cx="172926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24176" y="2296233"/>
            <a:ext cx="172926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633687" y="2296233"/>
            <a:ext cx="1729269"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95870" y="1943101"/>
            <a:ext cx="1629372" cy="427979"/>
          </a:xfrm>
          <a:prstGeom prst="rect">
            <a:avLst/>
          </a:prstGeom>
          <a:noFill/>
        </p:spPr>
        <p:txBody>
          <a:bodyPr wrap="square" tIns="90000" bIns="90000" rtlCol="0">
            <a:spAutoFit/>
          </a:bodyPr>
          <a:lstStyle/>
          <a:p>
            <a:pPr algn="ctr"/>
            <a:r>
              <a:rPr lang="en-US" sz="1600" b="1" dirty="0" smtClean="0">
                <a:latin typeface="Arial" pitchFamily="34" charset="0"/>
                <a:cs typeface="Arial" pitchFamily="34" charset="0"/>
              </a:rPr>
              <a:t>Delays</a:t>
            </a:r>
          </a:p>
        </p:txBody>
      </p:sp>
      <p:cxnSp>
        <p:nvCxnSpPr>
          <p:cNvPr id="33" name="Elbow Connector 32"/>
          <p:cNvCxnSpPr>
            <a:endCxn id="28" idx="0"/>
          </p:cNvCxnSpPr>
          <p:nvPr/>
        </p:nvCxnSpPr>
        <p:spPr>
          <a:xfrm rot="5400000">
            <a:off x="3013826" y="384034"/>
            <a:ext cx="255798" cy="2862337"/>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61138" y="1943101"/>
            <a:ext cx="1629372" cy="427979"/>
          </a:xfrm>
          <a:prstGeom prst="rect">
            <a:avLst/>
          </a:prstGeom>
          <a:noFill/>
        </p:spPr>
        <p:txBody>
          <a:bodyPr wrap="square" tIns="90000" bIns="90000" rtlCol="0">
            <a:spAutoFit/>
          </a:bodyPr>
          <a:lstStyle/>
          <a:p>
            <a:pPr algn="ctr"/>
            <a:r>
              <a:rPr lang="en-US" sz="1600" b="1" dirty="0" smtClean="0">
                <a:latin typeface="Arial" pitchFamily="34" charset="0"/>
                <a:cs typeface="Arial" pitchFamily="34" charset="0"/>
              </a:rPr>
              <a:t>Safety</a:t>
            </a:r>
          </a:p>
        </p:txBody>
      </p:sp>
      <p:sp>
        <p:nvSpPr>
          <p:cNvPr id="36" name="TextBox 35"/>
          <p:cNvSpPr txBox="1"/>
          <p:nvPr/>
        </p:nvSpPr>
        <p:spPr>
          <a:xfrm>
            <a:off x="6626405" y="1943101"/>
            <a:ext cx="1629372" cy="427979"/>
          </a:xfrm>
          <a:prstGeom prst="rect">
            <a:avLst/>
          </a:prstGeom>
          <a:noFill/>
        </p:spPr>
        <p:txBody>
          <a:bodyPr wrap="square" tIns="90000" bIns="90000" rtlCol="0">
            <a:spAutoFit/>
          </a:bodyPr>
          <a:lstStyle/>
          <a:p>
            <a:pPr algn="ctr"/>
            <a:r>
              <a:rPr lang="en-US" sz="1600" b="1" dirty="0" smtClean="0">
                <a:latin typeface="Arial" pitchFamily="34" charset="0"/>
                <a:cs typeface="Arial" pitchFamily="34" charset="0"/>
              </a:rPr>
              <a:t>Inconvenience</a:t>
            </a:r>
          </a:p>
        </p:txBody>
      </p:sp>
      <p:cxnSp>
        <p:nvCxnSpPr>
          <p:cNvPr id="38" name="Elbow Connector 37"/>
          <p:cNvCxnSpPr>
            <a:endCxn id="35" idx="0"/>
          </p:cNvCxnSpPr>
          <p:nvPr/>
        </p:nvCxnSpPr>
        <p:spPr>
          <a:xfrm rot="16200000" flipH="1">
            <a:off x="4446459" y="1813736"/>
            <a:ext cx="255798" cy="2931"/>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a:endCxn id="36" idx="0"/>
          </p:cNvCxnSpPr>
          <p:nvPr/>
        </p:nvCxnSpPr>
        <p:spPr>
          <a:xfrm rot="16200000" flipH="1">
            <a:off x="5879093" y="381103"/>
            <a:ext cx="255798" cy="2868198"/>
          </a:xfrm>
          <a:prstGeom prst="bentConnector3">
            <a:avLst>
              <a:gd name="adj1" fmla="val 50000"/>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4588" name="Picture 12" descr="http://images.smh.com.au/2009/06/05/557501/Airport-Passengers-Waiting-420x0.jpg"/>
          <p:cNvPicPr>
            <a:picLocks noChangeAspect="1" noChangeArrowheads="1"/>
          </p:cNvPicPr>
          <p:nvPr/>
        </p:nvPicPr>
        <p:blipFill>
          <a:blip r:embed="rId6" cstate="print"/>
          <a:srcRect/>
          <a:stretch>
            <a:fillRect/>
          </a:stretch>
        </p:blipFill>
        <p:spPr bwMode="auto">
          <a:xfrm>
            <a:off x="6580630" y="2425122"/>
            <a:ext cx="1836080" cy="871135"/>
          </a:xfrm>
          <a:prstGeom prst="rect">
            <a:avLst/>
          </a:prstGeom>
          <a:noFill/>
        </p:spPr>
      </p:pic>
      <p:pic>
        <p:nvPicPr>
          <p:cNvPr id="24590" name="Picture 14" descr="http://images.smh.com.au/2011/04/07/2293312/art_Melbourne-Airport-Passengers-420x0.jpg"/>
          <p:cNvPicPr>
            <a:picLocks noChangeAspect="1" noChangeArrowheads="1"/>
          </p:cNvPicPr>
          <p:nvPr/>
        </p:nvPicPr>
        <p:blipFill>
          <a:blip r:embed="rId7" cstate="print"/>
          <a:srcRect/>
          <a:stretch>
            <a:fillRect/>
          </a:stretch>
        </p:blipFill>
        <p:spPr bwMode="auto">
          <a:xfrm>
            <a:off x="6601362" y="3427788"/>
            <a:ext cx="1819621" cy="955459"/>
          </a:xfrm>
          <a:prstGeom prst="rect">
            <a:avLst/>
          </a:prstGeom>
          <a:noFill/>
        </p:spPr>
      </p:pic>
      <p:pic>
        <p:nvPicPr>
          <p:cNvPr id="24592" name="Picture 16" descr="http://upload.wikimedia.org/wikipedia/commons/7/7c/Transaero_777-200ER_flight_deck.jpg"/>
          <p:cNvPicPr>
            <a:picLocks noChangeAspect="1" noChangeArrowheads="1"/>
          </p:cNvPicPr>
          <p:nvPr/>
        </p:nvPicPr>
        <p:blipFill>
          <a:blip r:embed="rId8" cstate="print"/>
          <a:srcRect/>
          <a:stretch>
            <a:fillRect/>
          </a:stretch>
        </p:blipFill>
        <p:spPr bwMode="auto">
          <a:xfrm>
            <a:off x="3656253" y="2425121"/>
            <a:ext cx="1894691" cy="862040"/>
          </a:xfrm>
          <a:prstGeom prst="rect">
            <a:avLst/>
          </a:prstGeom>
          <a:noFill/>
        </p:spPr>
      </p:pic>
      <p:sp>
        <p:nvSpPr>
          <p:cNvPr id="24" name="Title 1"/>
          <p:cNvSpPr txBox="1">
            <a:spLocks/>
          </p:cNvSpPr>
          <p:nvPr/>
        </p:nvSpPr>
        <p:spPr>
          <a:xfrm>
            <a:off x="0" y="121500"/>
            <a:ext cx="9067799" cy="623700"/>
          </a:xfrm>
          <a:prstGeom prst="rect">
            <a:avLst/>
          </a:prstGeom>
        </p:spPr>
        <p:txBody>
          <a:bodyPr vert="horz" lIns="0" tIns="45720" rIns="0" bIns="45720" rtlCol="0" anchor="b" anchorCtr="0">
            <a:noAutofit/>
          </a:bodyPr>
          <a:lstStyle>
            <a:lvl1pPr algn="l" defTabSz="914400" rtl="0" eaLnBrk="1" latinLnBrk="0" hangingPunct="1">
              <a:spcBef>
                <a:spcPct val="0"/>
              </a:spcBef>
              <a:buNone/>
              <a:defRPr sz="2400" b="1" kern="1200">
                <a:solidFill>
                  <a:srgbClr val="002060"/>
                </a:solidFill>
                <a:latin typeface="+mj-lt"/>
                <a:ea typeface="+mj-ea"/>
                <a:cs typeface="+mj-cs"/>
              </a:defRPr>
            </a:lvl1pPr>
          </a:lstStyle>
          <a:p>
            <a:pPr algn="ctr"/>
            <a:r>
              <a:rPr lang="en-US" sz="3200" i="1" dirty="0">
                <a:solidFill>
                  <a:srgbClr val="4D4D4D"/>
                </a:solidFill>
                <a:latin typeface="Arial" panose="020B0604020202020204" pitchFamily="34" charset="0"/>
                <a:cs typeface="Arial" panose="020B0604020202020204" pitchFamily="34" charset="0"/>
              </a:rPr>
              <a:t>Solid State </a:t>
            </a:r>
            <a:r>
              <a:rPr lang="en-US" sz="3200" i="1" dirty="0" smtClean="0">
                <a:solidFill>
                  <a:srgbClr val="4D4D4D"/>
                </a:solidFill>
                <a:latin typeface="Arial" panose="020B0604020202020204" pitchFamily="34" charset="0"/>
                <a:cs typeface="Arial" panose="020B0604020202020204" pitchFamily="34" charset="0"/>
              </a:rPr>
              <a:t>Evolution</a:t>
            </a:r>
            <a:r>
              <a:rPr lang="en-US" sz="3200" dirty="0" smtClean="0">
                <a:solidFill>
                  <a:srgbClr val="4D4D4D"/>
                </a:solidFill>
                <a:latin typeface="Arial" panose="020B0604020202020204" pitchFamily="34" charset="0"/>
                <a:cs typeface="Arial" panose="020B0604020202020204" pitchFamily="34" charset="0"/>
              </a:rPr>
              <a:t>: </a:t>
            </a:r>
            <a:r>
              <a:rPr lang="en-US" sz="3200" i="1" dirty="0">
                <a:solidFill>
                  <a:srgbClr val="0070C0"/>
                </a:solidFill>
                <a:latin typeface="Arial" panose="020B0604020202020204" pitchFamily="34" charset="0"/>
                <a:cs typeface="Arial" panose="020B0604020202020204" pitchFamily="34" charset="0"/>
              </a:rPr>
              <a:t>Operational </a:t>
            </a:r>
            <a:r>
              <a:rPr lang="en-US" sz="3200" i="1" dirty="0" smtClean="0">
                <a:solidFill>
                  <a:srgbClr val="0070C0"/>
                </a:solidFill>
                <a:latin typeface="Arial" panose="020B0604020202020204" pitchFamily="34" charset="0"/>
                <a:cs typeface="Arial" panose="020B0604020202020204" pitchFamily="34" charset="0"/>
              </a:rPr>
              <a:t>Imperatives</a:t>
            </a:r>
            <a:endParaRPr lang="en-US" sz="3200" i="1" dirty="0">
              <a:solidFill>
                <a:srgbClr val="0070C0"/>
              </a:solidFill>
            </a:endParaRPr>
          </a:p>
        </p:txBody>
      </p:sp>
      <p:sp>
        <p:nvSpPr>
          <p:cNvPr id="23" name="Rectangle 22"/>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00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tx1">
                    <a:lumMod val="75000"/>
                    <a:lumOff val="25000"/>
                  </a:schemeClr>
                </a:solidFill>
                <a:latin typeface="Arial" panose="020B0604020202020204" pitchFamily="34" charset="0"/>
                <a:cs typeface="Arial" panose="020B0604020202020204" pitchFamily="34" charset="0"/>
              </a:rPr>
              <a:t>SSL Impact: </a:t>
            </a:r>
            <a:r>
              <a:rPr lang="en-US" sz="3200" b="1" i="1" dirty="0">
                <a:solidFill>
                  <a:srgbClr val="0070C0"/>
                </a:solidFill>
                <a:latin typeface="Arial" panose="020B0604020202020204" pitchFamily="34" charset="0"/>
                <a:cs typeface="Arial" panose="020B0604020202020204" pitchFamily="34" charset="0"/>
              </a:rPr>
              <a:t>Execution Issues</a:t>
            </a:r>
            <a:endParaRPr lang="en-US" sz="3200" b="1" i="1" dirty="0">
              <a:solidFill>
                <a:schemeClr val="tx1">
                  <a:lumMod val="75000"/>
                  <a:lumOff val="25000"/>
                </a:schemeClr>
              </a:solidFill>
            </a:endParaRPr>
          </a:p>
        </p:txBody>
      </p:sp>
      <p:sp>
        <p:nvSpPr>
          <p:cNvPr id="3" name="Text Placeholder 2"/>
          <p:cNvSpPr>
            <a:spLocks noGrp="1"/>
          </p:cNvSpPr>
          <p:nvPr>
            <p:ph type="body" sz="quarter" idx="10"/>
          </p:nvPr>
        </p:nvSpPr>
        <p:spPr/>
        <p:txBody>
          <a:bodyPr>
            <a:normAutofit/>
          </a:bodyPr>
          <a:lstStyle/>
          <a:p>
            <a:pPr lvl="1">
              <a:buFont typeface="Wingdings" panose="05000000000000000000" pitchFamily="2" charset="2"/>
              <a:buChar char="Ø"/>
            </a:pPr>
            <a:r>
              <a:rPr lang="en-US" b="1" i="1" dirty="0" smtClean="0"/>
              <a:t> </a:t>
            </a:r>
            <a:r>
              <a:rPr lang="en-US" i="1" dirty="0" smtClean="0">
                <a:solidFill>
                  <a:schemeClr val="tx1">
                    <a:lumMod val="75000"/>
                    <a:lumOff val="25000"/>
                  </a:schemeClr>
                </a:solidFill>
              </a:rPr>
              <a:t>Current </a:t>
            </a:r>
            <a:r>
              <a:rPr lang="en-US" i="1" dirty="0">
                <a:solidFill>
                  <a:schemeClr val="tx1">
                    <a:lumMod val="75000"/>
                    <a:lumOff val="25000"/>
                  </a:schemeClr>
                </a:solidFill>
              </a:rPr>
              <a:t>cockpit-perspective on SSL in-pavement products indicates potential safety issues with visual intensity and/or glare.</a:t>
            </a:r>
          </a:p>
          <a:p>
            <a:pPr lvl="2">
              <a:buFont typeface="Wingdings" panose="05000000000000000000" pitchFamily="2" charset="2"/>
              <a:buChar char="Ø"/>
            </a:pPr>
            <a:r>
              <a:rPr lang="en-US" sz="2000" b="1" i="1" dirty="0">
                <a:solidFill>
                  <a:srgbClr val="0070C0"/>
                </a:solidFill>
              </a:rPr>
              <a:t> Why</a:t>
            </a:r>
            <a:r>
              <a:rPr lang="en-US" sz="2000" b="1" i="1" dirty="0" smtClean="0">
                <a:solidFill>
                  <a:srgbClr val="0070C0"/>
                </a:solidFill>
              </a:rPr>
              <a:t>?</a:t>
            </a:r>
            <a:endParaRPr lang="en-US" sz="2000" b="1" i="1" dirty="0">
              <a:solidFill>
                <a:srgbClr val="0070C0"/>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67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668"/>
            <a:ext cx="8229600" cy="479822"/>
          </a:xfrm>
        </p:spPr>
        <p:txBody>
          <a:bodyPr>
            <a:noAutofit/>
          </a:bodyPr>
          <a:lstStyle/>
          <a:p>
            <a:r>
              <a:rPr lang="en-US" sz="3200" b="1" i="1" dirty="0">
                <a:solidFill>
                  <a:srgbClr val="4D4D4D"/>
                </a:solidFill>
                <a:latin typeface="Arial" panose="020B0604020202020204" pitchFamily="34" charset="0"/>
                <a:cs typeface="Arial" panose="020B0604020202020204" pitchFamily="34" charset="0"/>
              </a:rPr>
              <a:t>Solid State Solution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Execution Issues</a:t>
            </a:r>
            <a:endParaRPr lang="en-US" sz="3200" b="1" i="1" dirty="0">
              <a:solidFill>
                <a:srgbClr val="0070C0"/>
              </a:solidFill>
            </a:endParaRPr>
          </a:p>
        </p:txBody>
      </p:sp>
      <p:sp>
        <p:nvSpPr>
          <p:cNvPr id="3" name="Text Placeholder 2"/>
          <p:cNvSpPr>
            <a:spLocks noGrp="1"/>
          </p:cNvSpPr>
          <p:nvPr>
            <p:ph type="body" sz="quarter" idx="10"/>
          </p:nvPr>
        </p:nvSpPr>
        <p:spPr>
          <a:xfrm>
            <a:off x="76200" y="929639"/>
            <a:ext cx="8915399" cy="4070985"/>
          </a:xfrm>
        </p:spPr>
        <p:txBody>
          <a:bodyPr>
            <a:normAutofit fontScale="92500" lnSpcReduction="20000"/>
          </a:bodyPr>
          <a:lstStyle/>
          <a:p>
            <a:pPr lvl="1">
              <a:buFont typeface="Wingdings" panose="05000000000000000000" pitchFamily="2" charset="2"/>
              <a:buChar char="Ø"/>
            </a:pPr>
            <a:r>
              <a:rPr lang="en-US" sz="3200" b="1" i="1" dirty="0"/>
              <a:t> </a:t>
            </a:r>
            <a:r>
              <a:rPr lang="en-US" dirty="0">
                <a:solidFill>
                  <a:schemeClr val="tx1">
                    <a:lumMod val="75000"/>
                    <a:lumOff val="25000"/>
                  </a:schemeClr>
                </a:solidFill>
              </a:rPr>
              <a:t>“</a:t>
            </a:r>
            <a:r>
              <a:rPr lang="en-US" sz="3200" i="1" dirty="0">
                <a:solidFill>
                  <a:schemeClr val="tx1">
                    <a:lumMod val="75000"/>
                    <a:lumOff val="25000"/>
                  </a:schemeClr>
                </a:solidFill>
              </a:rPr>
              <a:t>Perceived Brightness of Incandescent and LED Aviation Signal Lights”</a:t>
            </a:r>
          </a:p>
          <a:p>
            <a:pPr lvl="2">
              <a:buFont typeface="Wingdings" panose="05000000000000000000" pitchFamily="2" charset="2"/>
              <a:buChar char="Ø"/>
            </a:pPr>
            <a:r>
              <a:rPr lang="en-US" i="1" dirty="0">
                <a:solidFill>
                  <a:schemeClr val="tx1">
                    <a:lumMod val="75000"/>
                    <a:lumOff val="25000"/>
                  </a:schemeClr>
                </a:solidFill>
              </a:rPr>
              <a:t> John D. Bullough, et al (2007</a:t>
            </a:r>
            <a:r>
              <a:rPr lang="en-US" i="1" dirty="0" smtClean="0">
                <a:solidFill>
                  <a:schemeClr val="tx1">
                    <a:lumMod val="75000"/>
                    <a:lumOff val="25000"/>
                  </a:schemeClr>
                </a:solidFill>
              </a:rPr>
              <a:t>)</a:t>
            </a:r>
          </a:p>
          <a:p>
            <a:pPr lvl="2">
              <a:buFont typeface="Wingdings" panose="05000000000000000000" pitchFamily="2" charset="2"/>
              <a:buChar char="Ø"/>
            </a:pPr>
            <a:r>
              <a:rPr lang="en-US" i="1" dirty="0">
                <a:solidFill>
                  <a:schemeClr val="tx1">
                    <a:lumMod val="75000"/>
                    <a:lumOff val="25000"/>
                  </a:schemeClr>
                </a:solidFill>
              </a:rPr>
              <a:t> </a:t>
            </a:r>
            <a:r>
              <a:rPr lang="en-US" u="sng" dirty="0">
                <a:solidFill>
                  <a:schemeClr val="tx1">
                    <a:lumMod val="75000"/>
                    <a:lumOff val="25000"/>
                  </a:schemeClr>
                </a:solidFill>
              </a:rPr>
              <a:t>Aviation, Space, and Environmental Medicine </a:t>
            </a:r>
            <a:r>
              <a:rPr lang="en-US" dirty="0">
                <a:solidFill>
                  <a:schemeClr val="tx1">
                    <a:lumMod val="75000"/>
                    <a:lumOff val="25000"/>
                  </a:schemeClr>
                </a:solidFill>
              </a:rPr>
              <a:t>• Vol. 78, No. 9 • September 2007</a:t>
            </a:r>
          </a:p>
          <a:p>
            <a:pPr lvl="2">
              <a:buFont typeface="Wingdings" panose="05000000000000000000" pitchFamily="2" charset="2"/>
              <a:buChar char="Ø"/>
            </a:pPr>
            <a:r>
              <a:rPr lang="en-US" i="1" dirty="0">
                <a:solidFill>
                  <a:schemeClr val="tx1">
                    <a:lumMod val="75000"/>
                    <a:lumOff val="25000"/>
                  </a:schemeClr>
                </a:solidFill>
              </a:rPr>
              <a:t> </a:t>
            </a:r>
            <a:r>
              <a:rPr lang="en-US" dirty="0" smtClean="0">
                <a:solidFill>
                  <a:schemeClr val="tx1">
                    <a:lumMod val="75000"/>
                    <a:lumOff val="25000"/>
                  </a:schemeClr>
                </a:solidFill>
              </a:rPr>
              <a:t>Conducted a series of carefully-designed experiments and data analyses to better understand why, “Aviation lights using light emitting diodes are commonly perceived  as brighter than those using incandescent sources, even at the same measured intensity.”</a:t>
            </a:r>
          </a:p>
          <a:p>
            <a:pPr lvl="2">
              <a:buFont typeface="Wingdings" panose="05000000000000000000" pitchFamily="2" charset="2"/>
              <a:buChar char="Ø"/>
            </a:pPr>
            <a:r>
              <a:rPr lang="en-US" dirty="0" smtClean="0">
                <a:solidFill>
                  <a:schemeClr val="tx1">
                    <a:lumMod val="75000"/>
                    <a:lumOff val="25000"/>
                  </a:schemeClr>
                </a:solidFill>
              </a:rPr>
              <a:t> Conclusion included a defined mathematical model that very accurately predicts brightness levels based on physical properties of the</a:t>
            </a:r>
            <a:r>
              <a:rPr lang="en-US" dirty="0">
                <a:solidFill>
                  <a:schemeClr val="tx1">
                    <a:lumMod val="75000"/>
                    <a:lumOff val="25000"/>
                  </a:schemeClr>
                </a:solidFill>
              </a:rPr>
              <a:t> LED</a:t>
            </a:r>
            <a:r>
              <a:rPr lang="en-US" dirty="0" smtClean="0">
                <a:solidFill>
                  <a:schemeClr val="tx1">
                    <a:lumMod val="75000"/>
                    <a:lumOff val="25000"/>
                  </a:schemeClr>
                </a:solidFill>
              </a:rPr>
              <a:t> source vs the incandescent source.</a:t>
            </a: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03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63179"/>
          </a:xfrm>
        </p:spPr>
        <p:txBody>
          <a:bodyPr/>
          <a:lstStyle/>
          <a:p>
            <a:r>
              <a:rPr lang="en-US" sz="3200" b="1" i="1" dirty="0">
                <a:solidFill>
                  <a:srgbClr val="4D4D4D"/>
                </a:solidFill>
                <a:latin typeface="Arial" panose="020B0604020202020204" pitchFamily="34" charset="0"/>
                <a:cs typeface="Arial" panose="020B0604020202020204" pitchFamily="34" charset="0"/>
              </a:rPr>
              <a:t>Solid State Solution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a:solidFill>
                  <a:srgbClr val="0070C0"/>
                </a:solidFill>
                <a:latin typeface="Arial" panose="020B0604020202020204" pitchFamily="34" charset="0"/>
                <a:cs typeface="Arial" panose="020B0604020202020204" pitchFamily="34" charset="0"/>
              </a:rPr>
              <a:t>Execution Issues</a:t>
            </a:r>
            <a:endParaRPr lang="en-US" sz="3200" b="1" i="1" dirty="0">
              <a:solidFill>
                <a:srgbClr val="0070C0"/>
              </a:solidFill>
            </a:endParaRPr>
          </a:p>
        </p:txBody>
      </p:sp>
      <p:sp>
        <p:nvSpPr>
          <p:cNvPr id="3" name="Text Placeholder 2"/>
          <p:cNvSpPr>
            <a:spLocks noGrp="1"/>
          </p:cNvSpPr>
          <p:nvPr>
            <p:ph type="body" sz="quarter" idx="10"/>
          </p:nvPr>
        </p:nvSpPr>
        <p:spPr>
          <a:xfrm>
            <a:off x="76200" y="819150"/>
            <a:ext cx="8763000" cy="4171950"/>
          </a:xfrm>
          <a:ln>
            <a:noFill/>
          </a:ln>
        </p:spPr>
        <p:txBody>
          <a:bodyPr>
            <a:normAutofit fontScale="92500" lnSpcReduction="10000"/>
          </a:bodyPr>
          <a:lstStyle/>
          <a:p>
            <a:pPr lvl="1">
              <a:buFont typeface="Wingdings" panose="05000000000000000000" pitchFamily="2" charset="2"/>
              <a:buChar char="Ø"/>
            </a:pPr>
            <a:r>
              <a:rPr lang="en-US" sz="3200" b="1" i="1" dirty="0"/>
              <a:t> </a:t>
            </a:r>
            <a:r>
              <a:rPr lang="en-US" b="1" dirty="0">
                <a:solidFill>
                  <a:schemeClr val="tx1">
                    <a:lumMod val="75000"/>
                    <a:lumOff val="25000"/>
                  </a:schemeClr>
                </a:solidFill>
              </a:rPr>
              <a:t>“</a:t>
            </a:r>
            <a:r>
              <a:rPr lang="en-US" sz="3200" b="1" i="1" dirty="0">
                <a:solidFill>
                  <a:schemeClr val="tx1">
                    <a:lumMod val="75000"/>
                    <a:lumOff val="25000"/>
                  </a:schemeClr>
                </a:solidFill>
              </a:rPr>
              <a:t>Perceived Brightness of Incandescent and LED Aviation Signal Lights”</a:t>
            </a:r>
          </a:p>
          <a:p>
            <a:pPr lvl="2"/>
            <a:r>
              <a:rPr lang="en-US" b="1" i="1" dirty="0" smtClean="0">
                <a:solidFill>
                  <a:schemeClr val="tx1">
                    <a:lumMod val="75000"/>
                    <a:lumOff val="25000"/>
                  </a:schemeClr>
                </a:solidFill>
              </a:rPr>
              <a:t>Hypothesis: “</a:t>
            </a:r>
            <a:r>
              <a:rPr lang="en-US" dirty="0" smtClean="0">
                <a:solidFill>
                  <a:schemeClr val="tx1">
                    <a:lumMod val="75000"/>
                    <a:lumOff val="25000"/>
                  </a:schemeClr>
                </a:solidFill>
              </a:rPr>
              <a:t>Thus</a:t>
            </a:r>
            <a:r>
              <a:rPr lang="en-US" dirty="0">
                <a:solidFill>
                  <a:schemeClr val="tx1">
                    <a:lumMod val="75000"/>
                    <a:lumOff val="25000"/>
                  </a:schemeClr>
                </a:solidFill>
              </a:rPr>
              <a:t>, consistent with theoretical expectations, </a:t>
            </a:r>
            <a:r>
              <a:rPr lang="en-US" dirty="0" smtClean="0">
                <a:solidFill>
                  <a:schemeClr val="tx1">
                    <a:lumMod val="75000"/>
                    <a:lumOff val="25000"/>
                  </a:schemeClr>
                </a:solidFill>
              </a:rPr>
              <a:t>the more </a:t>
            </a:r>
            <a:r>
              <a:rPr lang="en-US" dirty="0">
                <a:solidFill>
                  <a:schemeClr val="tx1">
                    <a:lumMod val="75000"/>
                    <a:lumOff val="25000"/>
                  </a:schemeClr>
                </a:solidFill>
              </a:rPr>
              <a:t>saturated LED signal lights should appear </a:t>
            </a:r>
            <a:r>
              <a:rPr lang="en-US" dirty="0" smtClean="0">
                <a:solidFill>
                  <a:schemeClr val="tx1">
                    <a:lumMod val="75000"/>
                    <a:lumOff val="25000"/>
                  </a:schemeClr>
                </a:solidFill>
              </a:rPr>
              <a:t>brighter than </a:t>
            </a:r>
            <a:r>
              <a:rPr lang="en-US" dirty="0">
                <a:solidFill>
                  <a:schemeClr val="tx1">
                    <a:lumMod val="75000"/>
                    <a:lumOff val="25000"/>
                  </a:schemeClr>
                </a:solidFill>
              </a:rPr>
              <a:t>typical desaturated, filtered incandescent </a:t>
            </a:r>
            <a:r>
              <a:rPr lang="en-US" dirty="0" smtClean="0">
                <a:solidFill>
                  <a:schemeClr val="tx1">
                    <a:lumMod val="75000"/>
                    <a:lumOff val="25000"/>
                  </a:schemeClr>
                </a:solidFill>
              </a:rPr>
              <a:t>signal lights </a:t>
            </a:r>
            <a:r>
              <a:rPr lang="en-US" dirty="0">
                <a:solidFill>
                  <a:schemeClr val="tx1">
                    <a:lumMod val="75000"/>
                    <a:lumOff val="25000"/>
                  </a:schemeClr>
                </a:solidFill>
              </a:rPr>
              <a:t>of the same hue and luminous intensity</a:t>
            </a:r>
            <a:r>
              <a:rPr lang="en-US" dirty="0" smtClean="0">
                <a:solidFill>
                  <a:schemeClr val="tx1">
                    <a:lumMod val="75000"/>
                    <a:lumOff val="25000"/>
                  </a:schemeClr>
                </a:solidFill>
              </a:rPr>
              <a:t>.</a:t>
            </a:r>
            <a:r>
              <a:rPr lang="en-US" b="1" i="1" dirty="0" smtClean="0">
                <a:solidFill>
                  <a:schemeClr val="tx1">
                    <a:lumMod val="75000"/>
                    <a:lumOff val="25000"/>
                  </a:schemeClr>
                </a:solidFill>
              </a:rPr>
              <a:t>” </a:t>
            </a:r>
          </a:p>
          <a:p>
            <a:pPr lvl="2"/>
            <a:r>
              <a:rPr lang="en-US" sz="2400" b="1" i="1" dirty="0" smtClean="0">
                <a:solidFill>
                  <a:schemeClr val="tx1">
                    <a:lumMod val="75000"/>
                    <a:lumOff val="25000"/>
                  </a:schemeClr>
                </a:solidFill>
              </a:rPr>
              <a:t>Sample finding: </a:t>
            </a:r>
            <a:r>
              <a:rPr lang="en-US" sz="2400" dirty="0" smtClean="0">
                <a:solidFill>
                  <a:schemeClr val="tx1">
                    <a:lumMod val="75000"/>
                    <a:lumOff val="25000"/>
                  </a:schemeClr>
                </a:solidFill>
              </a:rPr>
              <a:t>“Moreover</a:t>
            </a:r>
            <a:r>
              <a:rPr lang="en-US" sz="2400" dirty="0">
                <a:solidFill>
                  <a:schemeClr val="tx1">
                    <a:lumMod val="75000"/>
                    <a:lumOff val="25000"/>
                  </a:schemeClr>
                </a:solidFill>
              </a:rPr>
              <a:t>, </a:t>
            </a:r>
            <a:r>
              <a:rPr lang="en-US" sz="2400" dirty="0" smtClean="0">
                <a:solidFill>
                  <a:schemeClr val="tx1">
                    <a:lumMod val="75000"/>
                    <a:lumOff val="25000"/>
                  </a:schemeClr>
                </a:solidFill>
              </a:rPr>
              <a:t>it should </a:t>
            </a:r>
            <a:r>
              <a:rPr lang="en-US" sz="2400" dirty="0">
                <a:solidFill>
                  <a:schemeClr val="tx1">
                    <a:lumMod val="75000"/>
                    <a:lumOff val="25000"/>
                  </a:schemeClr>
                </a:solidFill>
              </a:rPr>
              <a:t>be noted that even lights with the same CCT </a:t>
            </a:r>
            <a:r>
              <a:rPr lang="en-US" sz="2400" dirty="0" smtClean="0">
                <a:solidFill>
                  <a:schemeClr val="tx1">
                    <a:lumMod val="75000"/>
                    <a:lumOff val="25000"/>
                  </a:schemeClr>
                </a:solidFill>
              </a:rPr>
              <a:t>can have </a:t>
            </a:r>
            <a:r>
              <a:rPr lang="en-US" sz="2400" dirty="0">
                <a:solidFill>
                  <a:schemeClr val="tx1">
                    <a:lumMod val="75000"/>
                    <a:lumOff val="25000"/>
                  </a:schemeClr>
                </a:solidFill>
              </a:rPr>
              <a:t>very different chromaticities </a:t>
            </a:r>
            <a:r>
              <a:rPr lang="en-US" sz="2400" dirty="0" smtClean="0">
                <a:solidFill>
                  <a:schemeClr val="tx1">
                    <a:lumMod val="75000"/>
                    <a:lumOff val="25000"/>
                  </a:schemeClr>
                </a:solidFill>
              </a:rPr>
              <a:t>and </a:t>
            </a:r>
            <a:r>
              <a:rPr lang="en-US" sz="2400" dirty="0">
                <a:solidFill>
                  <a:schemeClr val="tx1">
                    <a:lumMod val="75000"/>
                    <a:lumOff val="25000"/>
                  </a:schemeClr>
                </a:solidFill>
              </a:rPr>
              <a:t>will </a:t>
            </a:r>
            <a:r>
              <a:rPr lang="en-US" sz="2400" dirty="0" smtClean="0">
                <a:solidFill>
                  <a:schemeClr val="tx1">
                    <a:lumMod val="75000"/>
                    <a:lumOff val="25000"/>
                  </a:schemeClr>
                </a:solidFill>
              </a:rPr>
              <a:t>not necessarily </a:t>
            </a:r>
            <a:r>
              <a:rPr lang="en-US" sz="2400" dirty="0">
                <a:solidFill>
                  <a:schemeClr val="tx1">
                    <a:lumMod val="75000"/>
                    <a:lumOff val="25000"/>
                  </a:schemeClr>
                </a:solidFill>
              </a:rPr>
              <a:t>have the same B/L values.” </a:t>
            </a:r>
          </a:p>
          <a:p>
            <a:pPr lvl="2"/>
            <a:r>
              <a:rPr lang="en-US" b="1" i="1" dirty="0" smtClean="0">
                <a:solidFill>
                  <a:schemeClr val="tx1">
                    <a:lumMod val="75000"/>
                    <a:lumOff val="25000"/>
                  </a:schemeClr>
                </a:solidFill>
              </a:rPr>
              <a:t>Sample finding: </a:t>
            </a:r>
            <a:r>
              <a:rPr lang="en-US" sz="2400" dirty="0" smtClean="0">
                <a:solidFill>
                  <a:schemeClr val="tx1">
                    <a:lumMod val="75000"/>
                    <a:lumOff val="25000"/>
                  </a:schemeClr>
                </a:solidFill>
              </a:rPr>
              <a:t>“</a:t>
            </a:r>
            <a:r>
              <a:rPr lang="en-US" sz="2400" dirty="0">
                <a:solidFill>
                  <a:schemeClr val="tx1">
                    <a:lumMod val="75000"/>
                    <a:lumOff val="25000"/>
                  </a:schemeClr>
                </a:solidFill>
              </a:rPr>
              <a:t>The VD-RS model </a:t>
            </a:r>
            <a:r>
              <a:rPr lang="en-US" sz="2400" dirty="0" smtClean="0">
                <a:solidFill>
                  <a:schemeClr val="tx1">
                    <a:lumMod val="75000"/>
                    <a:lumOff val="25000"/>
                  </a:schemeClr>
                </a:solidFill>
              </a:rPr>
              <a:t>developed and </a:t>
            </a:r>
            <a:r>
              <a:rPr lang="en-US" sz="2400" dirty="0">
                <a:solidFill>
                  <a:schemeClr val="tx1">
                    <a:lumMod val="75000"/>
                    <a:lumOff val="25000"/>
                  </a:schemeClr>
                </a:solidFill>
              </a:rPr>
              <a:t>described </a:t>
            </a:r>
            <a:r>
              <a:rPr lang="en-US" sz="2400" dirty="0" smtClean="0">
                <a:solidFill>
                  <a:schemeClr val="tx1">
                    <a:lumMod val="75000"/>
                    <a:lumOff val="25000"/>
                  </a:schemeClr>
                </a:solidFill>
              </a:rPr>
              <a:t>here provides </a:t>
            </a:r>
            <a:r>
              <a:rPr lang="en-US" sz="2400" dirty="0">
                <a:solidFill>
                  <a:schemeClr val="tx1">
                    <a:lumMod val="75000"/>
                    <a:lumOff val="25000"/>
                  </a:schemeClr>
                </a:solidFill>
              </a:rPr>
              <a:t>a framework for specifying the </a:t>
            </a:r>
            <a:r>
              <a:rPr lang="en-US" sz="2400" dirty="0" smtClean="0">
                <a:solidFill>
                  <a:schemeClr val="tx1">
                    <a:lumMod val="75000"/>
                    <a:lumOff val="25000"/>
                  </a:schemeClr>
                </a:solidFill>
              </a:rPr>
              <a:t>B/L values </a:t>
            </a:r>
            <a:r>
              <a:rPr lang="en-US" sz="2400" dirty="0">
                <a:solidFill>
                  <a:schemeClr val="tx1">
                    <a:lumMod val="75000"/>
                    <a:lumOff val="25000"/>
                  </a:schemeClr>
                </a:solidFill>
              </a:rPr>
              <a:t>for any signal lights within the blue, white, </a:t>
            </a:r>
            <a:r>
              <a:rPr lang="en-US" sz="2400" dirty="0" smtClean="0">
                <a:solidFill>
                  <a:schemeClr val="tx1">
                    <a:lumMod val="75000"/>
                    <a:lumOff val="25000"/>
                  </a:schemeClr>
                </a:solidFill>
              </a:rPr>
              <a:t>and green </a:t>
            </a:r>
            <a:r>
              <a:rPr lang="en-US" sz="2400" dirty="0">
                <a:solidFill>
                  <a:schemeClr val="tx1">
                    <a:lumMod val="75000"/>
                    <a:lumOff val="25000"/>
                  </a:schemeClr>
                </a:solidFill>
              </a:rPr>
              <a:t>color </a:t>
            </a:r>
            <a:r>
              <a:rPr lang="en-US" sz="2400" dirty="0" smtClean="0">
                <a:solidFill>
                  <a:schemeClr val="tx1">
                    <a:lumMod val="75000"/>
                    <a:lumOff val="25000"/>
                  </a:schemeClr>
                </a:solidFill>
              </a:rPr>
              <a:t>specifications.”</a:t>
            </a:r>
            <a:endParaRPr lang="en-US" sz="2400" dirty="0">
              <a:solidFill>
                <a:schemeClr val="tx1">
                  <a:lumMod val="75000"/>
                  <a:lumOff val="25000"/>
                </a:schemeClr>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91490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77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24012_800"/>
          <p:cNvPicPr>
            <a:picLocks noChangeAspect="1" noChangeArrowheads="1"/>
          </p:cNvPicPr>
          <p:nvPr/>
        </p:nvPicPr>
        <p:blipFill>
          <a:blip r:embed="rId3" cstate="print">
            <a:lum bright="34000" contrast="-34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b="4817"/>
          <a:stretch>
            <a:fillRect/>
          </a:stretch>
        </p:blipFill>
        <p:spPr bwMode="auto">
          <a:xfrm>
            <a:off x="0" y="0"/>
            <a:ext cx="9144000"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Grp="1" noChangeArrowheads="1"/>
          </p:cNvSpPr>
          <p:nvPr>
            <p:ph type="title"/>
          </p:nvPr>
        </p:nvSpPr>
        <p:spPr>
          <a:xfrm>
            <a:off x="381000" y="285752"/>
            <a:ext cx="8229600" cy="651272"/>
          </a:xfrm>
        </p:spPr>
        <p:txBody>
          <a:bodyPr>
            <a:normAutofit fontScale="90000"/>
          </a:bodyPr>
          <a:lstStyle/>
          <a:p>
            <a:pPr eaLnBrk="1" hangingPunct="1"/>
            <a:r>
              <a:rPr lang="en-US" sz="3200" b="1" i="1" dirty="0">
                <a:solidFill>
                  <a:srgbClr val="4D4D4D"/>
                </a:solidFill>
                <a:latin typeface="Arial" panose="020B0604020202020204" pitchFamily="34" charset="0"/>
                <a:cs typeface="Arial" panose="020B0604020202020204" pitchFamily="34" charset="0"/>
              </a:rPr>
              <a:t>Incandescent lights and </a:t>
            </a:r>
            <a:r>
              <a:rPr lang="en-US" sz="3200" b="1" i="1" dirty="0" smtClean="0">
                <a:solidFill>
                  <a:srgbClr val="4D4D4D"/>
                </a:solidFill>
                <a:latin typeface="Arial" panose="020B0604020202020204" pitchFamily="34" charset="0"/>
                <a:cs typeface="Arial" panose="020B0604020202020204" pitchFamily="34" charset="0"/>
              </a:rPr>
              <a:t>LEDs: </a:t>
            </a:r>
            <a:r>
              <a:rPr lang="en-US" sz="3200" b="1" i="1" dirty="0" smtClean="0">
                <a:solidFill>
                  <a:srgbClr val="00B0F0"/>
                </a:solidFill>
                <a:latin typeface="Arial" panose="020B0604020202020204" pitchFamily="34" charset="0"/>
                <a:cs typeface="Arial" panose="020B0604020202020204" pitchFamily="34" charset="0"/>
              </a:rPr>
              <a:t>Photometrics</a:t>
            </a:r>
            <a:endParaRPr lang="en-US" sz="3200" b="1" i="1" dirty="0">
              <a:solidFill>
                <a:srgbClr val="00B0F0"/>
              </a:solidFill>
              <a:latin typeface="Arial" panose="020B0604020202020204" pitchFamily="34" charset="0"/>
              <a:cs typeface="Arial" panose="020B0604020202020204" pitchFamily="34" charset="0"/>
            </a:endParaRPr>
          </a:p>
        </p:txBody>
      </p:sp>
      <p:pic>
        <p:nvPicPr>
          <p:cNvPr id="8196" name="Picture 7" descr="graph_radiation_output_led"/>
          <p:cNvPicPr>
            <a:picLocks noChangeAspect="1" noChangeArrowheads="1"/>
          </p:cNvPicPr>
          <p:nvPr/>
        </p:nvPicPr>
        <p:blipFill>
          <a:blip r:embed="rId5" cstate="print">
            <a:clrChange>
              <a:clrFrom>
                <a:srgbClr val="FFFDF6"/>
              </a:clrFrom>
              <a:clrTo>
                <a:srgbClr val="FFFDF6">
                  <a:alpha val="0"/>
                </a:srgbClr>
              </a:clrTo>
            </a:clrChange>
            <a:extLst>
              <a:ext uri="{28A0092B-C50C-407E-A947-70E740481C1C}">
                <a14:useLocalDpi xmlns:a14="http://schemas.microsoft.com/office/drawing/2010/main" val="0"/>
              </a:ext>
            </a:extLst>
          </a:blip>
          <a:srcRect/>
          <a:stretch>
            <a:fillRect/>
          </a:stretch>
        </p:blipFill>
        <p:spPr bwMode="auto">
          <a:xfrm>
            <a:off x="5334002" y="1085850"/>
            <a:ext cx="32813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8"/>
          <p:cNvSpPr txBox="1">
            <a:spLocks noChangeArrowheads="1"/>
          </p:cNvSpPr>
          <p:nvPr/>
        </p:nvSpPr>
        <p:spPr bwMode="auto">
          <a:xfrm>
            <a:off x="1238820" y="4002883"/>
            <a:ext cx="7374391" cy="830997"/>
          </a:xfrm>
          <a:prstGeom prst="rect">
            <a:avLst/>
          </a:prstGeom>
          <a:solidFill>
            <a:schemeClr val="bg1">
              <a:alpha val="71000"/>
            </a:schemeClr>
          </a:solid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i="1" dirty="0">
                <a:solidFill>
                  <a:schemeClr val="tx1">
                    <a:lumMod val="75000"/>
                    <a:lumOff val="25000"/>
                  </a:schemeClr>
                </a:solidFill>
              </a:rPr>
              <a:t>Incandescent  Light Is A Broad Band Transmitter </a:t>
            </a:r>
          </a:p>
          <a:p>
            <a:pPr algn="ctr" eaLnBrk="1" hangingPunct="1"/>
            <a:r>
              <a:rPr lang="en-US" sz="2400" b="1" i="1" dirty="0">
                <a:solidFill>
                  <a:schemeClr val="tx1">
                    <a:lumMod val="75000"/>
                    <a:lumOff val="25000"/>
                  </a:schemeClr>
                </a:solidFill>
              </a:rPr>
              <a:t>LED Light is a Narrow Band Transmitter</a:t>
            </a:r>
          </a:p>
        </p:txBody>
      </p:sp>
      <p:pic>
        <p:nvPicPr>
          <p:cNvPr id="8198" name="Picture 6" descr="A chart with Wavelengths (nm) on the horizontal and Radiant Power (µW/10nm/Lumens) on the vertical axis. Three slightly wavy lines representing 2800K, 3000K, and 3200K, begin at zero radiant power at 300 nm and reach higher levels at 750 nm, intersecting at 575 nm. The 2800K line begins the lowest and ends above the other lines at 285 µW/10nm/Lumens. The 3200K line starts the highest but ends the lowest at 240 µW/10nm/Lumens. The 3000K line starts in the middle and ends in the middle at 255 µW/10nm/Lume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1445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08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4D4D4D"/>
                </a:solidFill>
                <a:latin typeface="Arial" panose="020B0604020202020204" pitchFamily="34" charset="0"/>
                <a:cs typeface="Arial" panose="020B0604020202020204" pitchFamily="34" charset="0"/>
              </a:rPr>
              <a:t>Solid State </a:t>
            </a:r>
            <a:r>
              <a:rPr lang="en-US" sz="3200" b="1" i="1" dirty="0" smtClean="0">
                <a:solidFill>
                  <a:srgbClr val="4D4D4D"/>
                </a:solidFill>
                <a:latin typeface="Arial" panose="020B0604020202020204" pitchFamily="34" charset="0"/>
                <a:cs typeface="Arial" panose="020B0604020202020204" pitchFamily="34" charset="0"/>
              </a:rPr>
              <a:t>Evolution</a:t>
            </a:r>
            <a:r>
              <a:rPr lang="en-US" sz="3200" b="1" dirty="0" smtClean="0">
                <a:solidFill>
                  <a:srgbClr val="4D4D4D"/>
                </a:solidFill>
                <a:latin typeface="Arial" panose="020B0604020202020204" pitchFamily="34" charset="0"/>
                <a:cs typeface="Arial" panose="020B0604020202020204" pitchFamily="34" charset="0"/>
              </a:rPr>
              <a:t>: </a:t>
            </a:r>
            <a:r>
              <a:rPr lang="en-US" sz="3200" b="1" i="1" dirty="0" smtClean="0">
                <a:solidFill>
                  <a:srgbClr val="0070C0"/>
                </a:solidFill>
                <a:latin typeface="Arial" panose="020B0604020202020204" pitchFamily="34" charset="0"/>
                <a:cs typeface="Arial" panose="020B0604020202020204" pitchFamily="34" charset="0"/>
              </a:rPr>
              <a:t>Execution Issues</a:t>
            </a:r>
            <a:endParaRPr lang="en-US" sz="3200" b="1" i="1" dirty="0">
              <a:solidFill>
                <a:srgbClr val="0070C0"/>
              </a:solidFill>
            </a:endParaRPr>
          </a:p>
        </p:txBody>
      </p:sp>
      <p:sp>
        <p:nvSpPr>
          <p:cNvPr id="3" name="Text Placeholder 2"/>
          <p:cNvSpPr>
            <a:spLocks noGrp="1"/>
          </p:cNvSpPr>
          <p:nvPr>
            <p:ph type="body" sz="quarter" idx="10"/>
          </p:nvPr>
        </p:nvSpPr>
        <p:spPr/>
        <p:txBody>
          <a:bodyPr>
            <a:normAutofit/>
          </a:bodyPr>
          <a:lstStyle/>
          <a:p>
            <a:pPr lvl="1">
              <a:buFont typeface="Wingdings" panose="05000000000000000000" pitchFamily="2" charset="2"/>
              <a:buChar char="Ø"/>
            </a:pPr>
            <a:r>
              <a:rPr lang="en-US" dirty="0" smtClean="0">
                <a:solidFill>
                  <a:schemeClr val="tx1">
                    <a:lumMod val="75000"/>
                    <a:lumOff val="25000"/>
                  </a:schemeClr>
                </a:solidFill>
              </a:rPr>
              <a:t>SSL products are certified/qualified using criteria updated in EB-67D, yet many pilots continue to report significant differences in brightness (generally described as ‘glare’).</a:t>
            </a:r>
          </a:p>
          <a:p>
            <a:pPr lvl="2">
              <a:buFont typeface="Wingdings" panose="05000000000000000000" pitchFamily="2" charset="2"/>
              <a:buChar char="Ø"/>
            </a:pPr>
            <a:r>
              <a:rPr lang="en-US" b="1" i="1" dirty="0" smtClean="0">
                <a:solidFill>
                  <a:srgbClr val="0070C0"/>
                </a:solidFill>
              </a:rPr>
              <a:t>What now?</a:t>
            </a:r>
            <a:endParaRPr lang="en-US" i="1" dirty="0">
              <a:solidFill>
                <a:schemeClr val="tx1">
                  <a:lumMod val="75000"/>
                  <a:lumOff val="25000"/>
                </a:schemeClr>
              </a:solidFill>
            </a:endParaRPr>
          </a:p>
        </p:txBody>
      </p:sp>
      <p:sp>
        <p:nvSpPr>
          <p:cNvPr id="5" name="Rectangle 4"/>
          <p:cNvSpPr/>
          <p:nvPr/>
        </p:nvSpPr>
        <p:spPr>
          <a:xfrm>
            <a:off x="3048000" y="47434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8577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4972050"/>
            <a:ext cx="32766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0958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pectr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amp; Nav-SS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15995</TotalTime>
  <Words>2027</Words>
  <Application>Microsoft Office PowerPoint</Application>
  <PresentationFormat>On-screen Show (16:9)</PresentationFormat>
  <Paragraphs>231</Paragraphs>
  <Slides>27</Slides>
  <Notes>27</Notes>
  <HiddenSlides>0</HiddenSlides>
  <MMClips>2</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5" baseType="lpstr">
      <vt:lpstr>KaiTi</vt:lpstr>
      <vt:lpstr>Arial</vt:lpstr>
      <vt:lpstr>Book Antiqua</vt:lpstr>
      <vt:lpstr>Calibri</vt:lpstr>
      <vt:lpstr>Wingdings</vt:lpstr>
      <vt:lpstr>Spectrum</vt:lpstr>
      <vt:lpstr>Spectrum &amp; Nav-SSL</vt:lpstr>
      <vt:lpstr>think-cell Slide</vt:lpstr>
      <vt:lpstr>PowerPoint Presentation</vt:lpstr>
      <vt:lpstr>Next-Gen MR-16: The Next Evolution</vt:lpstr>
      <vt:lpstr>Solid State Evolution: Integrated IR &amp; Visible</vt:lpstr>
      <vt:lpstr>Today – 70% of air traffic delays are caused by weather, adding $41B in annual costs and customer dissatisfaction1 </vt:lpstr>
      <vt:lpstr>SSL Impact: Execution Issues</vt:lpstr>
      <vt:lpstr>Solid State Solution: Execution Issues</vt:lpstr>
      <vt:lpstr>Solid State Solution: Execution Issues</vt:lpstr>
      <vt:lpstr>Incandescent lights and LEDs: Photometrics</vt:lpstr>
      <vt:lpstr>Solid State Evolution: Execution Issues</vt:lpstr>
      <vt:lpstr>Solid State Evolution: SSL Impact</vt:lpstr>
      <vt:lpstr>Solid State Evolution: SSL-IR Limitations</vt:lpstr>
      <vt:lpstr>Solid State Evolution: SSL “IR”</vt:lpstr>
      <vt:lpstr>Solid State Evolution: SSL Shortcuts</vt:lpstr>
      <vt:lpstr>Solid State Evolution: Project Challenges</vt:lpstr>
      <vt:lpstr>Solid State Evolution: Project Challenges</vt:lpstr>
      <vt:lpstr>Problem #1 – IR Cameras and LED Lighting</vt:lpstr>
      <vt:lpstr>Incandescent lights and LEDs: Photometrics</vt:lpstr>
      <vt:lpstr>Problem #2 – EFVS Investment (~2014)</vt:lpstr>
      <vt:lpstr>Solid State Evolution: R&amp;D Milestone –  January Prototype</vt:lpstr>
      <vt:lpstr>Elbit EVS II Image - GF IR Demo Light Clearly Visible from ½ mile.</vt:lpstr>
      <vt:lpstr>Solid State Evolution: R&amp;D Milestone –  May Prototype</vt:lpstr>
      <vt:lpstr>Solid State Evolution: R&amp;D Milestone –  May IR Testing</vt:lpstr>
      <vt:lpstr>Solid State Evolution: R&amp;D Milestone –  May IR Testing</vt:lpstr>
      <vt:lpstr>Solid State Evolution: Fog Chamber IR Tests</vt:lpstr>
      <vt:lpstr>Next-Gen MR-16: The Next Evolution</vt:lpstr>
      <vt:lpstr>Next-Gen MR-16: Project Benefits</vt:lpstr>
      <vt:lpstr>IES Aviation Lighting Committee  FALL TECHNOLOGY MEETING  2015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user1</cp:lastModifiedBy>
  <cp:revision>209</cp:revision>
  <cp:lastPrinted>2015-10-16T22:29:08Z</cp:lastPrinted>
  <dcterms:created xsi:type="dcterms:W3CDTF">2015-04-24T17:47:52Z</dcterms:created>
  <dcterms:modified xsi:type="dcterms:W3CDTF">2015-10-20T18:02:17Z</dcterms:modified>
</cp:coreProperties>
</file>