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69" r:id="rId3"/>
    <p:sldId id="271" r:id="rId4"/>
    <p:sldId id="276" r:id="rId5"/>
    <p:sldId id="277" r:id="rId6"/>
    <p:sldId id="272" r:id="rId7"/>
    <p:sldId id="273" r:id="rId8"/>
    <p:sldId id="274" r:id="rId9"/>
    <p:sldId id="278" r:id="rId10"/>
    <p:sldId id="275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C0C0C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9536" autoAdjust="0"/>
  </p:normalViewPr>
  <p:slideViewPr>
    <p:cSldViewPr snapToGrid="0">
      <p:cViewPr varScale="1">
        <p:scale>
          <a:sx n="39" d="100"/>
          <a:sy n="39" d="100"/>
        </p:scale>
        <p:origin x="90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B24B22-8EED-4102-8176-5B0AE667E65A}" type="datetimeFigureOut">
              <a:rPr lang="en-US"/>
              <a:pPr>
                <a:defRPr/>
              </a:pPr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862F65-51D0-40A8-A6D3-DC71DABE7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69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63B7CF-D603-4868-8130-4A3C638E0AFA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E8B3A5-30D7-4016-9CFD-5EEB59614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46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9CBE-19A7-4983-A6DA-5763C739D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005314" y="6480042"/>
            <a:ext cx="1026543" cy="36933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2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FCC1-493C-43C7-9C02-F426E36F7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1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18543-7954-4AF5-8D34-21DA50DB5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8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1112807"/>
            <a:ext cx="8229600" cy="707367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74" y="2467155"/>
            <a:ext cx="8229600" cy="2925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75ED6-3150-40A4-9C84-486F59423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988061" y="6443931"/>
            <a:ext cx="1147313" cy="36933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5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E9E34-0E1E-45F8-97AA-9B6250068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AC73-ECFC-41E5-8841-28C769AACC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1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57AF-4EA5-415D-845B-146098412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2F5C-5C90-4673-98F7-A7EB6C478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FFF37-D779-41A4-8E66-A7B52C2B11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A4CF1-39EA-4797-9408-E1E33BFAC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9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B8A4-04F9-4805-AC1E-FE84297FC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5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hyperlink" Target="http://www.google.com/imgres?imgurl=http://www.ashastd.org/images/facebook_logo.jpg&amp;imgrefurl=http://www.ashastd.org/hpv/hpv_overview.cfm&amp;usg=__dxi_3LSn7u9OhImhhhtFNyCAbks=&amp;h=790&amp;w=2100&amp;sz=135&amp;hl=en&amp;start=1&amp;zoom=1&amp;um=1&amp;itbs=1&amp;tbnid=WnsmOCuSOUlvmM:&amp;tbnh=56&amp;tbnw=150&amp;prev=/images?q%3Dfacebook%26um%3D1%26hl%3Den%26sa%3DN%26rls%3Dcom.microsoft:*%26tbs%3Disch:1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DF49D3-865B-46DD-ACE6-078476672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0" y="0"/>
              <a:ext cx="5760" cy="1392"/>
              <a:chOff x="0" y="0"/>
              <a:chExt cx="5760" cy="1392"/>
            </a:xfrm>
          </p:grpSpPr>
          <p:pic>
            <p:nvPicPr>
              <p:cNvPr id="1044" name="Picture 10"/>
              <p:cNvPicPr preferRelativeResize="0"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5" name="Picture 11"/>
              <p:cNvPicPr preferRelativeResize="0"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244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6" name="Picture 12"/>
              <p:cNvPicPr preferRelativeResize="0"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" y="1008"/>
                <a:ext cx="249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7" name="Picture 13"/>
              <p:cNvPicPr preferRelativeResize="0"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8" y="0"/>
                <a:ext cx="259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8" name="Picture 14"/>
              <p:cNvPicPr preferRelativeResize="0">
                <a:picLocks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2" y="768"/>
                <a:ext cx="120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9" name="Picture 15"/>
              <p:cNvPicPr preferRelativeResize="0">
                <a:picLocks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867"/>
                <a:ext cx="115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5" name="Group 16"/>
            <p:cNvGrpSpPr>
              <a:grpSpLocks/>
            </p:cNvGrpSpPr>
            <p:nvPr/>
          </p:nvGrpSpPr>
          <p:grpSpPr bwMode="auto">
            <a:xfrm>
              <a:off x="0" y="2976"/>
              <a:ext cx="5760" cy="1344"/>
              <a:chOff x="0" y="2976"/>
              <a:chExt cx="5760" cy="1344"/>
            </a:xfrm>
          </p:grpSpPr>
          <p:pic>
            <p:nvPicPr>
              <p:cNvPr id="1036" name="Picture 17"/>
              <p:cNvPicPr preferRelativeResize="0">
                <a:picLocks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12"/>
                <a:ext cx="5760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8"/>
              <p:cNvPicPr preferRelativeResize="0">
                <a:picLocks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4044"/>
                <a:ext cx="244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8" name="Rectangle 19"/>
              <p:cNvSpPr>
                <a:spLocks noChangeArrowheads="1"/>
              </p:cNvSpPr>
              <p:nvPr/>
            </p:nvSpPr>
            <p:spPr bwMode="auto">
              <a:xfrm>
                <a:off x="1825" y="3023"/>
                <a:ext cx="2637" cy="1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Rectangle 20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624" cy="6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pic>
            <p:nvPicPr>
              <p:cNvPr id="1040" name="Picture 21"/>
              <p:cNvPicPr preferRelativeResize="0">
                <a:picLocks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12"/>
                <a:ext cx="5760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1" name="Picture 22"/>
              <p:cNvPicPr preferRelativeResize="0">
                <a:picLocks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4044"/>
                <a:ext cx="244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2" name="Rectangle 23"/>
              <p:cNvSpPr>
                <a:spLocks noChangeArrowheads="1"/>
              </p:cNvSpPr>
              <p:nvPr/>
            </p:nvSpPr>
            <p:spPr bwMode="auto">
              <a:xfrm>
                <a:off x="1825" y="3023"/>
                <a:ext cx="2637" cy="1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Rectangle 24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624" cy="6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pic>
        <p:nvPicPr>
          <p:cNvPr id="1032" name="Picture 25"/>
          <p:cNvPicPr preferRelativeResize="0"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http://t2.gstatic.com/images?q=tbn:WnsmOCuSOUlvmM:http://www.ashastd.org/images/facebook_logo.jpg">
            <a:hlinkClick r:id="rId20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77000"/>
            <a:ext cx="9144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690" y="2635370"/>
            <a:ext cx="7772400" cy="1470025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WELCOME </a:t>
            </a:r>
            <a:r>
              <a:rPr lang="en-US" dirty="0" smtClean="0"/>
              <a:t>TO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IESALC 2015</a:t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WIFI Code: IESALC15</a:t>
            </a:r>
            <a:br>
              <a:rPr lang="en-US" dirty="0" smtClean="0"/>
            </a:br>
            <a:r>
              <a:rPr lang="en-US" dirty="0" smtClean="0"/>
              <a:t>Network</a:t>
            </a:r>
            <a:r>
              <a:rPr lang="en-US" smtClean="0"/>
              <a:t>: Marriott Conference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1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62">
        <p14:prism isContent="1"/>
      </p:transition>
    </mc:Choice>
    <mc:Fallback>
      <p:transition spd="slow" advTm="38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1337094"/>
            <a:ext cx="8229600" cy="707367"/>
          </a:xfrm>
        </p:spPr>
        <p:txBody>
          <a:bodyPr/>
          <a:lstStyle/>
          <a:p>
            <a:r>
              <a:rPr lang="en-US" dirty="0" smtClean="0"/>
              <a:t>Meal/Event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Jaquith</a:t>
            </a:r>
            <a:r>
              <a:rPr lang="en-US" dirty="0"/>
              <a:t> Industries</a:t>
            </a:r>
          </a:p>
          <a:p>
            <a:pPr marL="0" indent="0" algn="ctr">
              <a:buNone/>
            </a:pPr>
            <a:r>
              <a:rPr lang="en-US" dirty="0"/>
              <a:t>Manairco</a:t>
            </a:r>
          </a:p>
          <a:p>
            <a:pPr marL="0" indent="0" algn="ctr">
              <a:buNone/>
            </a:pPr>
            <a:r>
              <a:rPr lang="en-US" dirty="0" smtClean="0"/>
              <a:t>Multi Electric OCEM</a:t>
            </a:r>
          </a:p>
          <a:p>
            <a:pPr marL="0" indent="0" algn="ctr">
              <a:buNone/>
            </a:pPr>
            <a:r>
              <a:rPr lang="en-US" dirty="0"/>
              <a:t>Navaid </a:t>
            </a:r>
            <a:r>
              <a:rPr lang="en-US" dirty="0" smtClean="0"/>
              <a:t>Lighting</a:t>
            </a:r>
          </a:p>
          <a:p>
            <a:pPr marL="0" indent="0" algn="ctr">
              <a:buNone/>
            </a:pPr>
            <a:r>
              <a:rPr lang="en-US" dirty="0" smtClean="0"/>
              <a:t>PMA Consultants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6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7">
        <p14:prism isContent="1"/>
      </p:transition>
    </mc:Choice>
    <mc:Fallback xmlns="">
      <p:transition spd="slow" advTm="38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185" y="2057400"/>
            <a:ext cx="7772400" cy="1470025"/>
          </a:xfrm>
        </p:spPr>
        <p:txBody>
          <a:bodyPr/>
          <a:lstStyle/>
          <a:p>
            <a:r>
              <a:rPr lang="en-US" dirty="0" smtClean="0"/>
              <a:t>2015 IESALC Corporate Sponsors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THANK YOU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4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2">
        <p14:prism isContent="1"/>
      </p:transition>
    </mc:Choice>
    <mc:Fallback xmlns="">
      <p:transition spd="slow" advTm="38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13" y="1525469"/>
            <a:ext cx="8591910" cy="933059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Platinum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8091"/>
            <a:ext cx="8229600" cy="1561381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 smtClean="0"/>
              <a:t>HNTB</a:t>
            </a:r>
          </a:p>
          <a:p>
            <a:pPr marL="457200" lvl="1" indent="0" algn="ctr">
              <a:buNone/>
            </a:pPr>
            <a:r>
              <a:rPr lang="en-US" sz="3200" dirty="0" smtClean="0"/>
              <a:t>Liberty Airport Systems</a:t>
            </a:r>
          </a:p>
        </p:txBody>
      </p:sp>
    </p:spTree>
    <p:extLst>
      <p:ext uri="{BB962C8B-B14F-4D97-AF65-F5344CB8AC3E}">
        <p14:creationId xmlns:p14="http://schemas.microsoft.com/office/powerpoint/2010/main" val="96974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4">
        <p14:prism isContent="1"/>
      </p:transition>
    </mc:Choice>
    <mc:Fallback xmlns="">
      <p:transition spd="slow" advTm="367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18" y="1577228"/>
            <a:ext cx="8591910" cy="855421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Gold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8091"/>
            <a:ext cx="8229600" cy="2078966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 smtClean="0"/>
              <a:t>Honeywell</a:t>
            </a:r>
          </a:p>
          <a:p>
            <a:pPr marL="457200" lvl="1" indent="0" algn="ctr">
              <a:buNone/>
            </a:pPr>
            <a:r>
              <a:rPr lang="en-US" sz="3200" dirty="0" err="1" smtClean="0"/>
              <a:t>Hypower</a:t>
            </a:r>
            <a:r>
              <a:rPr lang="en-US" sz="3200" dirty="0" smtClean="0"/>
              <a:t> Inc.</a:t>
            </a:r>
          </a:p>
          <a:p>
            <a:pPr marL="457200" lvl="1" indent="0" algn="ctr">
              <a:buNone/>
            </a:pPr>
            <a:r>
              <a:rPr lang="en-US" sz="3200" dirty="0" err="1" smtClean="0"/>
              <a:t>Stantec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664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7">
        <p14:prism isContent="1"/>
      </p:transition>
    </mc:Choice>
    <mc:Fallback xmlns="">
      <p:transition spd="slow" advTm="407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82" y="1466489"/>
            <a:ext cx="8591910" cy="923027"/>
          </a:xfrm>
        </p:spPr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Silver Level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5" y="2622430"/>
            <a:ext cx="8229600" cy="328807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 smtClean="0"/>
              <a:t>Astronics DME</a:t>
            </a:r>
          </a:p>
          <a:p>
            <a:pPr marL="457200" lvl="1" indent="0" algn="ctr">
              <a:buNone/>
            </a:pPr>
            <a:r>
              <a:rPr lang="en-US" sz="3200" dirty="0" smtClean="0"/>
              <a:t>AVCON </a:t>
            </a:r>
          </a:p>
          <a:p>
            <a:pPr marL="457200" lvl="1" indent="0" algn="ctr">
              <a:buNone/>
            </a:pPr>
            <a:r>
              <a:rPr lang="en-US" sz="3200" dirty="0"/>
              <a:t>CH2M Hill</a:t>
            </a:r>
          </a:p>
          <a:p>
            <a:pPr marL="457200" lvl="1" indent="0" algn="ctr">
              <a:buNone/>
            </a:pPr>
            <a:r>
              <a:rPr lang="en-US" sz="3200" dirty="0" smtClean="0"/>
              <a:t>Hughey &amp; Phillips</a:t>
            </a:r>
          </a:p>
        </p:txBody>
      </p:sp>
    </p:spTree>
    <p:extLst>
      <p:ext uri="{BB962C8B-B14F-4D97-AF65-F5344CB8AC3E}">
        <p14:creationId xmlns:p14="http://schemas.microsoft.com/office/powerpoint/2010/main" val="81664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2">
        <p14:prism isContent="1"/>
      </p:transition>
    </mc:Choice>
    <mc:Fallback xmlns="">
      <p:transition spd="slow" advTm="44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441" y="1552754"/>
            <a:ext cx="8229600" cy="707367"/>
          </a:xfrm>
        </p:spPr>
        <p:txBody>
          <a:bodyPr/>
          <a:lstStyle/>
          <a:p>
            <a:r>
              <a:rPr lang="en-US" dirty="0">
                <a:solidFill>
                  <a:srgbClr val="C0C0C0"/>
                </a:solidFill>
              </a:rPr>
              <a:t>Silver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 err="1"/>
              <a:t>Integro</a:t>
            </a:r>
            <a:r>
              <a:rPr lang="en-US" sz="3200" dirty="0"/>
              <a:t> LLC</a:t>
            </a:r>
          </a:p>
          <a:p>
            <a:pPr marL="457200" lvl="1" indent="0" algn="ctr">
              <a:buNone/>
            </a:pPr>
            <a:r>
              <a:rPr lang="en-US" sz="3200" dirty="0" smtClean="0"/>
              <a:t>Intertek</a:t>
            </a:r>
            <a:endParaRPr lang="en-US" sz="3200" dirty="0"/>
          </a:p>
          <a:p>
            <a:pPr marL="457200" lvl="1" indent="0" algn="ctr">
              <a:buNone/>
            </a:pPr>
            <a:r>
              <a:rPr lang="en-US" sz="3200" dirty="0" err="1"/>
              <a:t>Jaquith</a:t>
            </a:r>
            <a:r>
              <a:rPr lang="en-US" sz="3200" dirty="0"/>
              <a:t> Industries</a:t>
            </a:r>
          </a:p>
          <a:p>
            <a:pPr marL="457200" lvl="1" indent="0" algn="ctr">
              <a:buNone/>
            </a:pPr>
            <a:r>
              <a:rPr lang="en-US" sz="3200" dirty="0" err="1" smtClean="0"/>
              <a:t>MultiElectric</a:t>
            </a:r>
            <a:r>
              <a:rPr lang="en-US" sz="3200" dirty="0" smtClean="0"/>
              <a:t> OCEM</a:t>
            </a:r>
          </a:p>
          <a:p>
            <a:pPr marL="457200" lvl="1" indent="0" algn="ctr">
              <a:buNone/>
            </a:pPr>
            <a:r>
              <a:rPr lang="en-US" sz="3200" dirty="0" smtClean="0"/>
              <a:t>Rural Electric</a:t>
            </a:r>
          </a:p>
          <a:p>
            <a:pPr marL="457200" lvl="1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4157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6">
        <p14:prism isContent="1"/>
      </p:transition>
    </mc:Choice>
    <mc:Fallback xmlns="">
      <p:transition spd="slow" advTm="38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8" y="1613139"/>
            <a:ext cx="8229600" cy="707367"/>
          </a:xfrm>
        </p:spPr>
        <p:txBody>
          <a:bodyPr/>
          <a:lstStyle/>
          <a:p>
            <a:r>
              <a:rPr lang="en-US" dirty="0" smtClean="0">
                <a:solidFill>
                  <a:srgbClr val="996633"/>
                </a:solidFill>
              </a:rPr>
              <a:t>Bronze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 smtClean="0"/>
              <a:t>ATG</a:t>
            </a:r>
          </a:p>
          <a:p>
            <a:pPr marL="457200" lvl="1" indent="0" algn="ctr">
              <a:buNone/>
            </a:pPr>
            <a:r>
              <a:rPr lang="en-US" sz="3200" dirty="0" smtClean="0"/>
              <a:t>MCB Industries</a:t>
            </a:r>
          </a:p>
          <a:p>
            <a:pPr marL="457200" lvl="1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00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4">
        <p14:prism isContent="1"/>
      </p:transition>
    </mc:Choice>
    <mc:Fallback xmlns="">
      <p:transition spd="slow" advTm="39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1328467"/>
            <a:ext cx="8229600" cy="707367"/>
          </a:xfrm>
        </p:spPr>
        <p:txBody>
          <a:bodyPr/>
          <a:lstStyle/>
          <a:p>
            <a:r>
              <a:rPr lang="en-US" dirty="0" smtClean="0"/>
              <a:t>Meal/Event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ADB Airfield </a:t>
            </a:r>
            <a:r>
              <a:rPr lang="en-US" dirty="0" smtClean="0"/>
              <a:t>Solutions</a:t>
            </a:r>
          </a:p>
          <a:p>
            <a:pPr marL="0" indent="0" algn="ctr">
              <a:buNone/>
            </a:pPr>
            <a:r>
              <a:rPr lang="en-US" dirty="0" err="1" smtClean="0"/>
              <a:t>Amerace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/>
              <a:t>Avlite</a:t>
            </a:r>
            <a:r>
              <a:rPr lang="en-US" dirty="0" smtClean="0"/>
              <a:t> Systems</a:t>
            </a:r>
          </a:p>
          <a:p>
            <a:pPr marL="0" indent="0" algn="ctr">
              <a:buNone/>
            </a:pPr>
            <a:r>
              <a:rPr lang="en-US" dirty="0" smtClean="0"/>
              <a:t>EAS Contracting, LP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5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0">
        <p14:prism isContent="1"/>
      </p:transition>
    </mc:Choice>
    <mc:Fallback xmlns="">
      <p:transition spd="slow" advTm="39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6" y="1388852"/>
            <a:ext cx="8229600" cy="707367"/>
          </a:xfrm>
        </p:spPr>
        <p:txBody>
          <a:bodyPr/>
          <a:lstStyle/>
          <a:p>
            <a:r>
              <a:rPr lang="en-US" dirty="0" smtClean="0"/>
              <a:t>Meal/Event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Eaton Crouse-Hinds </a:t>
            </a:r>
          </a:p>
          <a:p>
            <a:pPr marL="0" indent="0" algn="ctr">
              <a:buNone/>
            </a:pPr>
            <a:r>
              <a:rPr lang="en-US" dirty="0" err="1" smtClean="0"/>
              <a:t>FlightLight</a:t>
            </a:r>
            <a:r>
              <a:rPr lang="en-US" dirty="0" smtClean="0"/>
              <a:t> Inc.</a:t>
            </a:r>
          </a:p>
          <a:p>
            <a:pPr marL="0" indent="0" algn="ctr">
              <a:buNone/>
            </a:pPr>
            <a:r>
              <a:rPr lang="en-US" dirty="0" smtClean="0"/>
              <a:t>Gard </a:t>
            </a:r>
          </a:p>
          <a:p>
            <a:pPr marL="0" indent="0" algn="ctr">
              <a:buNone/>
            </a:pPr>
            <a:r>
              <a:rPr lang="en-US" dirty="0" err="1" smtClean="0"/>
              <a:t>Gillinder</a:t>
            </a:r>
            <a:r>
              <a:rPr lang="en-US" dirty="0" smtClean="0"/>
              <a:t> Glass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0">
        <p14:prism isContent="1"/>
      </p:transition>
    </mc:Choice>
    <mc:Fallback xmlns="">
      <p:transition spd="slow" advTm="40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79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  WELCOME TO IESALC 2015  WIFI Code: IESALC15 Network: Marriott Conference </vt:lpstr>
      <vt:lpstr>2015 IESALC Corporate Sponsors</vt:lpstr>
      <vt:lpstr>Platinum Level</vt:lpstr>
      <vt:lpstr>Gold Level</vt:lpstr>
      <vt:lpstr>Silver Level</vt:lpstr>
      <vt:lpstr>Silver Level</vt:lpstr>
      <vt:lpstr>Bronze Level</vt:lpstr>
      <vt:lpstr>Meal/Event Sponsors</vt:lpstr>
      <vt:lpstr>Meal/Event Sponsors</vt:lpstr>
      <vt:lpstr>Meal/Event Sponsors</vt:lpstr>
    </vt:vector>
  </TitlesOfParts>
  <Company>NC Dept.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rjwalls</dc:creator>
  <cp:lastModifiedBy>user1</cp:lastModifiedBy>
  <cp:revision>92</cp:revision>
  <cp:lastPrinted>2010-11-20T22:34:13Z</cp:lastPrinted>
  <dcterms:created xsi:type="dcterms:W3CDTF">2010-07-14T00:15:19Z</dcterms:created>
  <dcterms:modified xsi:type="dcterms:W3CDTF">2015-10-20T13:32:22Z</dcterms:modified>
</cp:coreProperties>
</file>