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77" r:id="rId2"/>
  </p:sldMasterIdLst>
  <p:notesMasterIdLst>
    <p:notesMasterId r:id="rId65"/>
  </p:notesMasterIdLst>
  <p:handoutMasterIdLst>
    <p:handoutMasterId r:id="rId66"/>
  </p:handoutMasterIdLst>
  <p:sldIdLst>
    <p:sldId id="406" r:id="rId3"/>
    <p:sldId id="520" r:id="rId4"/>
    <p:sldId id="608" r:id="rId5"/>
    <p:sldId id="526" r:id="rId6"/>
    <p:sldId id="610" r:id="rId7"/>
    <p:sldId id="582" r:id="rId8"/>
    <p:sldId id="545" r:id="rId9"/>
    <p:sldId id="539" r:id="rId10"/>
    <p:sldId id="584" r:id="rId11"/>
    <p:sldId id="585" r:id="rId12"/>
    <p:sldId id="586" r:id="rId13"/>
    <p:sldId id="577" r:id="rId14"/>
    <p:sldId id="533" r:id="rId15"/>
    <p:sldId id="534" r:id="rId16"/>
    <p:sldId id="536" r:id="rId17"/>
    <p:sldId id="537" r:id="rId18"/>
    <p:sldId id="535" r:id="rId19"/>
    <p:sldId id="538" r:id="rId20"/>
    <p:sldId id="564" r:id="rId21"/>
    <p:sldId id="611" r:id="rId22"/>
    <p:sldId id="613" r:id="rId23"/>
    <p:sldId id="587" r:id="rId24"/>
    <p:sldId id="588" r:id="rId25"/>
    <p:sldId id="589" r:id="rId26"/>
    <p:sldId id="612" r:id="rId27"/>
    <p:sldId id="514" r:id="rId28"/>
    <p:sldId id="590" r:id="rId29"/>
    <p:sldId id="591" r:id="rId30"/>
    <p:sldId id="592" r:id="rId31"/>
    <p:sldId id="593" r:id="rId32"/>
    <p:sldId id="594" r:id="rId33"/>
    <p:sldId id="595" r:id="rId34"/>
    <p:sldId id="566" r:id="rId35"/>
    <p:sldId id="596" r:id="rId36"/>
    <p:sldId id="562" r:id="rId37"/>
    <p:sldId id="563" r:id="rId38"/>
    <p:sldId id="546" r:id="rId39"/>
    <p:sldId id="597" r:id="rId40"/>
    <p:sldId id="550" r:id="rId41"/>
    <p:sldId id="604" r:id="rId42"/>
    <p:sldId id="548" r:id="rId43"/>
    <p:sldId id="549" r:id="rId44"/>
    <p:sldId id="554" r:id="rId45"/>
    <p:sldId id="555" r:id="rId46"/>
    <p:sldId id="602" r:id="rId47"/>
    <p:sldId id="559" r:id="rId48"/>
    <p:sldId id="560" r:id="rId49"/>
    <p:sldId id="561" r:id="rId50"/>
    <p:sldId id="599" r:id="rId51"/>
    <p:sldId id="600" r:id="rId52"/>
    <p:sldId id="601" r:id="rId53"/>
    <p:sldId id="578" r:id="rId54"/>
    <p:sldId id="603" r:id="rId55"/>
    <p:sldId id="568" r:id="rId56"/>
    <p:sldId id="532" r:id="rId57"/>
    <p:sldId id="570" r:id="rId58"/>
    <p:sldId id="607" r:id="rId59"/>
    <p:sldId id="609" r:id="rId60"/>
    <p:sldId id="467" r:id="rId61"/>
    <p:sldId id="474" r:id="rId62"/>
    <p:sldId id="583" r:id="rId63"/>
    <p:sldId id="581" r:id="rId64"/>
  </p:sldIdLst>
  <p:sldSz cx="9144000" cy="6858000" type="screen4x3"/>
  <p:notesSz cx="6997700" cy="9271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1D2F68"/>
    <a:srgbClr val="FF7C80"/>
    <a:srgbClr val="FFFF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19" autoAdjust="0"/>
    <p:restoredTop sz="94673" autoAdjust="0"/>
  </p:normalViewPr>
  <p:slideViewPr>
    <p:cSldViewPr snapToGrid="0">
      <p:cViewPr>
        <p:scale>
          <a:sx n="90" d="100"/>
          <a:sy n="90" d="100"/>
        </p:scale>
        <p:origin x="-811" y="-14"/>
      </p:cViewPr>
      <p:guideLst>
        <p:guide orient="horz" pos="147"/>
        <p:guide pos="36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44"/>
    </p:cViewPr>
  </p:sorterViewPr>
  <p:notesViewPr>
    <p:cSldViewPr snapToGrid="0">
      <p:cViewPr varScale="1">
        <p:scale>
          <a:sx n="81" d="100"/>
          <a:sy n="81" d="100"/>
        </p:scale>
        <p:origin x="-2052" y="-102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50463-9B34-49F7-8A77-142808054F3C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819364-E782-440D-8045-3825565875BD}">
      <dgm:prSet phldrT="[Text]" custT="1"/>
      <dgm:spPr/>
      <dgm:t>
        <a:bodyPr/>
        <a:lstStyle/>
        <a:p>
          <a:r>
            <a:rPr lang="en-US" sz="2800" dirty="0" smtClean="0"/>
            <a:t>Confidence Test </a:t>
          </a:r>
          <a:endParaRPr lang="en-US" sz="2800" dirty="0"/>
        </a:p>
      </dgm:t>
    </dgm:pt>
    <dgm:pt modelId="{E018CFEB-539B-4687-813D-CF9369A267C5}" type="parTrans" cxnId="{1D824BFD-0F7D-4448-9B62-2E67D6857247}">
      <dgm:prSet/>
      <dgm:spPr/>
      <dgm:t>
        <a:bodyPr/>
        <a:lstStyle/>
        <a:p>
          <a:endParaRPr lang="en-US"/>
        </a:p>
      </dgm:t>
    </dgm:pt>
    <dgm:pt modelId="{A12D94D1-FA9A-4546-9932-F4CFB8C5DA36}" type="sibTrans" cxnId="{1D824BFD-0F7D-4448-9B62-2E67D6857247}">
      <dgm:prSet/>
      <dgm:spPr/>
      <dgm:t>
        <a:bodyPr/>
        <a:lstStyle/>
        <a:p>
          <a:endParaRPr lang="en-US"/>
        </a:p>
      </dgm:t>
    </dgm:pt>
    <dgm:pt modelId="{00FF943E-5BAD-4800-8765-6D57414D12AA}">
      <dgm:prSet phldrT="[Text]" custT="1"/>
      <dgm:spPr/>
      <dgm:t>
        <a:bodyPr/>
        <a:lstStyle/>
        <a:p>
          <a:r>
            <a:rPr lang="en-US" sz="2800" dirty="0" smtClean="0"/>
            <a:t>Pre-Flight Test </a:t>
          </a:r>
          <a:endParaRPr lang="en-US" sz="2800" dirty="0"/>
        </a:p>
      </dgm:t>
    </dgm:pt>
    <dgm:pt modelId="{E2326B1A-8C8F-44EB-9DEF-0D333EAB6782}" type="parTrans" cxnId="{1A00311D-E1FF-43E8-BFC3-9D2FC1D1B7F1}">
      <dgm:prSet/>
      <dgm:spPr/>
      <dgm:t>
        <a:bodyPr/>
        <a:lstStyle/>
        <a:p>
          <a:endParaRPr lang="en-US"/>
        </a:p>
      </dgm:t>
    </dgm:pt>
    <dgm:pt modelId="{5CFA6F4D-A328-4B0F-BE10-BBB00F18E10B}" type="sibTrans" cxnId="{1A00311D-E1FF-43E8-BFC3-9D2FC1D1B7F1}">
      <dgm:prSet/>
      <dgm:spPr/>
      <dgm:t>
        <a:bodyPr/>
        <a:lstStyle/>
        <a:p>
          <a:endParaRPr lang="en-US"/>
        </a:p>
      </dgm:t>
    </dgm:pt>
    <dgm:pt modelId="{0474F38E-198C-400E-8A3F-2F1348DEB70B}">
      <dgm:prSet phldrT="[Text]" custT="1"/>
      <dgm:spPr>
        <a:solidFill>
          <a:srgbClr val="00B050"/>
        </a:solidFill>
      </dgm:spPr>
      <dgm:t>
        <a:bodyPr/>
        <a:lstStyle/>
        <a:p>
          <a:pPr marL="0" indent="0" defTabSz="1547813">
            <a:tabLst/>
          </a:pPr>
          <a:r>
            <a:rPr lang="en-US" sz="2000" dirty="0" smtClean="0"/>
            <a:t>Flight Test (OCD) &amp; Duration Testing (Volpe)</a:t>
          </a:r>
          <a:endParaRPr lang="en-US" sz="2000" dirty="0"/>
        </a:p>
      </dgm:t>
    </dgm:pt>
    <dgm:pt modelId="{8607BD1A-D272-4231-8425-F99A74E707D4}" type="parTrans" cxnId="{445A161F-B8F2-4DEC-B6EB-82412B108C6D}">
      <dgm:prSet/>
      <dgm:spPr/>
      <dgm:t>
        <a:bodyPr/>
        <a:lstStyle/>
        <a:p>
          <a:endParaRPr lang="en-US"/>
        </a:p>
      </dgm:t>
    </dgm:pt>
    <dgm:pt modelId="{A193BCC5-4BBA-4F6F-80C8-462009BB200E}" type="sibTrans" cxnId="{445A161F-B8F2-4DEC-B6EB-82412B108C6D}">
      <dgm:prSet/>
      <dgm:spPr/>
      <dgm:t>
        <a:bodyPr/>
        <a:lstStyle/>
        <a:p>
          <a:endParaRPr lang="en-US"/>
        </a:p>
      </dgm:t>
    </dgm:pt>
    <dgm:pt modelId="{260B3896-CA14-49E4-B790-2FA5CB084CB9}">
      <dgm:prSet phldrT="[Text]"/>
      <dgm:spPr/>
      <dgm:t>
        <a:bodyPr/>
        <a:lstStyle/>
        <a:p>
          <a:r>
            <a:rPr lang="en-US" sz="1300" dirty="0" smtClean="0"/>
            <a:t>Validate “numbers” to ensure we are in the same ballpark and that technologies are compatible under </a:t>
          </a:r>
          <a:r>
            <a:rPr lang="en-US" sz="1300" u="sng" dirty="0" smtClean="0"/>
            <a:t>simulated low-visibility conditions</a:t>
          </a:r>
          <a:endParaRPr lang="en-US" sz="1300" u="sng" dirty="0"/>
        </a:p>
      </dgm:t>
    </dgm:pt>
    <dgm:pt modelId="{34740609-315E-45A6-9716-584D4F37AE9E}" type="parTrans" cxnId="{B4AEF4D9-D54D-4FA1-94EB-098C44056B7D}">
      <dgm:prSet/>
      <dgm:spPr/>
      <dgm:t>
        <a:bodyPr/>
        <a:lstStyle/>
        <a:p>
          <a:endParaRPr lang="en-US"/>
        </a:p>
      </dgm:t>
    </dgm:pt>
    <dgm:pt modelId="{94AC7401-DAD8-406A-BC98-5EF4A7F35AC4}" type="sibTrans" cxnId="{B4AEF4D9-D54D-4FA1-94EB-098C44056B7D}">
      <dgm:prSet/>
      <dgm:spPr/>
      <dgm:t>
        <a:bodyPr/>
        <a:lstStyle/>
        <a:p>
          <a:endParaRPr lang="en-US"/>
        </a:p>
      </dgm:t>
    </dgm:pt>
    <dgm:pt modelId="{2E190282-A794-4DBC-99D6-E217387916D2}">
      <dgm:prSet phldrT="[Text]"/>
      <dgm:spPr/>
      <dgm:t>
        <a:bodyPr/>
        <a:lstStyle/>
        <a:p>
          <a:r>
            <a:rPr lang="en-US" sz="1500" dirty="0" smtClean="0"/>
            <a:t>Consists of “Laboratory” and/or “Field” testing</a:t>
          </a:r>
          <a:endParaRPr lang="en-US" sz="1500" dirty="0"/>
        </a:p>
      </dgm:t>
    </dgm:pt>
    <dgm:pt modelId="{9A009CD6-8D19-47B0-8588-B7B9BC3E68EB}" type="parTrans" cxnId="{A1054C73-B50A-40D9-9A5E-6FF8733DB38A}">
      <dgm:prSet/>
      <dgm:spPr/>
      <dgm:t>
        <a:bodyPr/>
        <a:lstStyle/>
        <a:p>
          <a:endParaRPr lang="en-US"/>
        </a:p>
      </dgm:t>
    </dgm:pt>
    <dgm:pt modelId="{AF2AA61C-2CEE-415C-8F5E-B21A01409E40}" type="sibTrans" cxnId="{A1054C73-B50A-40D9-9A5E-6FF8733DB38A}">
      <dgm:prSet/>
      <dgm:spPr/>
      <dgm:t>
        <a:bodyPr/>
        <a:lstStyle/>
        <a:p>
          <a:endParaRPr lang="en-US"/>
        </a:p>
      </dgm:t>
    </dgm:pt>
    <dgm:pt modelId="{DD729530-6BCE-4A6D-8B24-71FC5C761A9C}">
      <dgm:prSet phldrT="[Text]"/>
      <dgm:spPr/>
      <dgm:t>
        <a:bodyPr/>
        <a:lstStyle/>
        <a:p>
          <a:r>
            <a:rPr lang="en-US" sz="1500" dirty="0" smtClean="0"/>
            <a:t>Ensure “look-and-feel” is validated before committing to flight</a:t>
          </a:r>
          <a:endParaRPr lang="en-US" sz="1500" dirty="0"/>
        </a:p>
      </dgm:t>
    </dgm:pt>
    <dgm:pt modelId="{7F3E75C2-F618-46E8-988A-D282DFA67DA0}" type="parTrans" cxnId="{61EA3A3E-FFBD-4373-B979-C300FCB57EBA}">
      <dgm:prSet/>
      <dgm:spPr/>
      <dgm:t>
        <a:bodyPr/>
        <a:lstStyle/>
        <a:p>
          <a:endParaRPr lang="en-US"/>
        </a:p>
      </dgm:t>
    </dgm:pt>
    <dgm:pt modelId="{A8D762F8-5DB3-48C3-9179-E783204AABA7}" type="sibTrans" cxnId="{61EA3A3E-FFBD-4373-B979-C300FCB57EBA}">
      <dgm:prSet/>
      <dgm:spPr/>
      <dgm:t>
        <a:bodyPr/>
        <a:lstStyle/>
        <a:p>
          <a:endParaRPr lang="en-US"/>
        </a:p>
      </dgm:t>
    </dgm:pt>
    <dgm:pt modelId="{205E89FB-1EC9-4EA3-9309-6D0075E7FF1B}">
      <dgm:prSet phldrT="[Text]"/>
      <dgm:spPr>
        <a:solidFill>
          <a:srgbClr val="00B050"/>
        </a:solidFill>
      </dgm:spPr>
      <dgm:t>
        <a:bodyPr/>
        <a:lstStyle/>
        <a:p>
          <a:pPr marL="114300" indent="0" defTabSz="622300"/>
          <a:r>
            <a:rPr lang="en-US" sz="1400" dirty="0" smtClean="0"/>
            <a:t>Formal Flight Testing –chasing “relevant” </a:t>
          </a:r>
          <a:r>
            <a:rPr lang="en-US" sz="1400" dirty="0" err="1" smtClean="0"/>
            <a:t>wx</a:t>
          </a:r>
          <a:r>
            <a:rPr lang="en-US" sz="1400" dirty="0" smtClean="0"/>
            <a:t> will prove challenging</a:t>
          </a:r>
          <a:endParaRPr lang="en-US" sz="1400" dirty="0"/>
        </a:p>
      </dgm:t>
    </dgm:pt>
    <dgm:pt modelId="{F8F93208-E4EF-4AA0-B7C6-7F2526D02B2A}" type="parTrans" cxnId="{6A76CCF1-2B22-4487-8B6F-7C150704DC62}">
      <dgm:prSet/>
      <dgm:spPr/>
      <dgm:t>
        <a:bodyPr/>
        <a:lstStyle/>
        <a:p>
          <a:endParaRPr lang="en-US"/>
        </a:p>
      </dgm:t>
    </dgm:pt>
    <dgm:pt modelId="{462E2857-F8E2-4F64-AAED-40F426E2CD47}" type="sibTrans" cxnId="{6A76CCF1-2B22-4487-8B6F-7C150704DC62}">
      <dgm:prSet/>
      <dgm:spPr/>
      <dgm:t>
        <a:bodyPr/>
        <a:lstStyle/>
        <a:p>
          <a:endParaRPr lang="en-US"/>
        </a:p>
      </dgm:t>
    </dgm:pt>
    <dgm:pt modelId="{8FF4F620-B119-4D1B-8F45-BBA5764D2002}">
      <dgm:prSet phldrT="[Text]"/>
      <dgm:spPr>
        <a:solidFill>
          <a:srgbClr val="00B050"/>
        </a:solidFill>
      </dgm:spPr>
      <dgm:t>
        <a:bodyPr/>
        <a:lstStyle/>
        <a:p>
          <a:pPr marL="114300" indent="0" defTabSz="622300"/>
          <a:r>
            <a:rPr lang="en-US" sz="1400" dirty="0" smtClean="0"/>
            <a:t>Continue “static” weather related testing to supplement flight testing</a:t>
          </a:r>
          <a:endParaRPr lang="en-US" sz="1400" dirty="0"/>
        </a:p>
      </dgm:t>
    </dgm:pt>
    <dgm:pt modelId="{9625DAB9-A9D0-46DC-A1BA-1432861632AC}" type="parTrans" cxnId="{E207C196-942D-47A6-A229-6467AC019B70}">
      <dgm:prSet/>
      <dgm:spPr/>
      <dgm:t>
        <a:bodyPr/>
        <a:lstStyle/>
        <a:p>
          <a:endParaRPr lang="en-US"/>
        </a:p>
      </dgm:t>
    </dgm:pt>
    <dgm:pt modelId="{F75EF695-1D42-4CE5-9BF5-E5C640A040E6}" type="sibTrans" cxnId="{E207C196-942D-47A6-A229-6467AC019B70}">
      <dgm:prSet/>
      <dgm:spPr/>
      <dgm:t>
        <a:bodyPr/>
        <a:lstStyle/>
        <a:p>
          <a:endParaRPr lang="en-US"/>
        </a:p>
      </dgm:t>
    </dgm:pt>
    <dgm:pt modelId="{2FBAB6DD-5CE2-4B5A-B363-5766FCF3622F}">
      <dgm:prSet phldrT="[Text]"/>
      <dgm:spPr/>
      <dgm:t>
        <a:bodyPr/>
        <a:lstStyle/>
        <a:p>
          <a:r>
            <a:rPr lang="en-US" sz="1300" dirty="0" smtClean="0"/>
            <a:t>Photometric and EVS testing</a:t>
          </a:r>
          <a:endParaRPr lang="en-US" sz="1300" dirty="0"/>
        </a:p>
      </dgm:t>
    </dgm:pt>
    <dgm:pt modelId="{21BAEB00-EB25-478A-82C3-42575924391F}" type="parTrans" cxnId="{6A391B59-5F05-480E-ABF5-FA1B7B2D91F3}">
      <dgm:prSet/>
      <dgm:spPr/>
      <dgm:t>
        <a:bodyPr/>
        <a:lstStyle/>
        <a:p>
          <a:endParaRPr lang="en-US"/>
        </a:p>
      </dgm:t>
    </dgm:pt>
    <dgm:pt modelId="{81011FAF-5A17-41BC-AD9D-0F052D1A7602}" type="sibTrans" cxnId="{6A391B59-5F05-480E-ABF5-FA1B7B2D91F3}">
      <dgm:prSet/>
      <dgm:spPr/>
      <dgm:t>
        <a:bodyPr/>
        <a:lstStyle/>
        <a:p>
          <a:endParaRPr lang="en-US"/>
        </a:p>
      </dgm:t>
    </dgm:pt>
    <dgm:pt modelId="{BEC26E23-2A48-4C18-B7D3-66641ED1A081}">
      <dgm:prSet phldrT="[Text]"/>
      <dgm:spPr/>
      <dgm:t>
        <a:bodyPr/>
        <a:lstStyle/>
        <a:p>
          <a:r>
            <a:rPr lang="en-US" sz="1500" dirty="0" smtClean="0"/>
            <a:t>Accomplish the “easy” stuff before tackling the  weather!</a:t>
          </a:r>
          <a:endParaRPr lang="en-US" sz="1500" dirty="0"/>
        </a:p>
      </dgm:t>
    </dgm:pt>
    <dgm:pt modelId="{A87A3C9A-D5CA-42BD-8CD0-A3A3DD5B5874}" type="parTrans" cxnId="{E66E6EE6-1383-4D91-9C99-11625E7B04D0}">
      <dgm:prSet/>
      <dgm:spPr/>
      <dgm:t>
        <a:bodyPr/>
        <a:lstStyle/>
        <a:p>
          <a:endParaRPr lang="en-US"/>
        </a:p>
      </dgm:t>
    </dgm:pt>
    <dgm:pt modelId="{E9DE5D44-132D-4062-9C1E-55FE48FE03B5}" type="sibTrans" cxnId="{E66E6EE6-1383-4D91-9C99-11625E7B04D0}">
      <dgm:prSet/>
      <dgm:spPr/>
      <dgm:t>
        <a:bodyPr/>
        <a:lstStyle/>
        <a:p>
          <a:endParaRPr lang="en-US"/>
        </a:p>
      </dgm:t>
    </dgm:pt>
    <dgm:pt modelId="{12F3208D-C7BA-484B-8166-5F91BA92953D}" type="pres">
      <dgm:prSet presAssocID="{76A50463-9B34-49F7-8A77-142808054F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AA992-BB54-4559-9BBC-20AF38C2A4C3}" type="pres">
      <dgm:prSet presAssocID="{76A50463-9B34-49F7-8A77-142808054F3C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CB125858-72DC-4716-8DAE-770C1E791050}" type="pres">
      <dgm:prSet presAssocID="{76A50463-9B34-49F7-8A77-142808054F3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05CD9-C87E-44A4-8D24-9F98A10BAF70}" type="pres">
      <dgm:prSet presAssocID="{76A50463-9B34-49F7-8A77-142808054F3C}" presName="ThreeNodes_2" presStyleLbl="node1" presStyleIdx="1" presStyleCnt="3" custLinFactNeighborX="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99045-68CE-426F-A030-F73875336D9C}" type="pres">
      <dgm:prSet presAssocID="{76A50463-9B34-49F7-8A77-142808054F3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31824-900C-44CB-ADE0-6C9586F0F8DB}" type="pres">
      <dgm:prSet presAssocID="{76A50463-9B34-49F7-8A77-142808054F3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715A5-1628-43AD-A5BB-8429B49104E1}" type="pres">
      <dgm:prSet presAssocID="{76A50463-9B34-49F7-8A77-142808054F3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87D18-FE86-4008-9968-5C0811B25501}" type="pres">
      <dgm:prSet presAssocID="{76A50463-9B34-49F7-8A77-142808054F3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D269C-FDEC-4A36-AA85-A4FAFD7ECCB1}" type="pres">
      <dgm:prSet presAssocID="{76A50463-9B34-49F7-8A77-142808054F3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717BE4-2B76-48B3-AA21-E04C612F7374}" type="pres">
      <dgm:prSet presAssocID="{76A50463-9B34-49F7-8A77-142808054F3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EA46B1-4D2B-48AA-A616-A382A0F76F32}" type="presOf" srcId="{8FF4F620-B119-4D1B-8F45-BBA5764D2002}" destId="{54299045-68CE-426F-A030-F73875336D9C}" srcOrd="0" destOrd="2" presId="urn:microsoft.com/office/officeart/2005/8/layout/vProcess5"/>
    <dgm:cxn modelId="{C6E8DD1A-9E2F-452A-AA20-42B2E7B275EA}" type="presOf" srcId="{2E190282-A794-4DBC-99D6-E217387916D2}" destId="{7DDD269C-FDEC-4A36-AA85-A4FAFD7ECCB1}" srcOrd="1" destOrd="1" presId="urn:microsoft.com/office/officeart/2005/8/layout/vProcess5"/>
    <dgm:cxn modelId="{1D824BFD-0F7D-4448-9B62-2E67D6857247}" srcId="{76A50463-9B34-49F7-8A77-142808054F3C}" destId="{8E819364-E782-440D-8045-3825565875BD}" srcOrd="0" destOrd="0" parTransId="{E018CFEB-539B-4687-813D-CF9369A267C5}" sibTransId="{A12D94D1-FA9A-4546-9932-F4CFB8C5DA36}"/>
    <dgm:cxn modelId="{C051EF12-0D52-4C78-87F4-658F4C3AC71C}" type="presOf" srcId="{BEC26E23-2A48-4C18-B7D3-66641ED1A081}" destId="{24D05CD9-C87E-44A4-8D24-9F98A10BAF70}" srcOrd="0" destOrd="2" presId="urn:microsoft.com/office/officeart/2005/8/layout/vProcess5"/>
    <dgm:cxn modelId="{E207C196-942D-47A6-A229-6467AC019B70}" srcId="{0474F38E-198C-400E-8A3F-2F1348DEB70B}" destId="{8FF4F620-B119-4D1B-8F45-BBA5764D2002}" srcOrd="1" destOrd="0" parTransId="{9625DAB9-A9D0-46DC-A1BA-1432861632AC}" sibTransId="{F75EF695-1D42-4CE5-9BF5-E5C640A040E6}"/>
    <dgm:cxn modelId="{9736C062-475D-4E06-9A3E-DE6A8E02A257}" type="presOf" srcId="{260B3896-CA14-49E4-B790-2FA5CB084CB9}" destId="{CB125858-72DC-4716-8DAE-770C1E791050}" srcOrd="0" destOrd="1" presId="urn:microsoft.com/office/officeart/2005/8/layout/vProcess5"/>
    <dgm:cxn modelId="{616B6254-13AA-4F0E-8FD2-C74F47D1E5A2}" type="presOf" srcId="{205E89FB-1EC9-4EA3-9309-6D0075E7FF1B}" destId="{54299045-68CE-426F-A030-F73875336D9C}" srcOrd="0" destOrd="1" presId="urn:microsoft.com/office/officeart/2005/8/layout/vProcess5"/>
    <dgm:cxn modelId="{1437E091-5CF8-45A6-8250-18C6EB4E8C53}" type="presOf" srcId="{8FF4F620-B119-4D1B-8F45-BBA5764D2002}" destId="{11717BE4-2B76-48B3-AA21-E04C612F7374}" srcOrd="1" destOrd="2" presId="urn:microsoft.com/office/officeart/2005/8/layout/vProcess5"/>
    <dgm:cxn modelId="{6A76CCF1-2B22-4487-8B6F-7C150704DC62}" srcId="{0474F38E-198C-400E-8A3F-2F1348DEB70B}" destId="{205E89FB-1EC9-4EA3-9309-6D0075E7FF1B}" srcOrd="0" destOrd="0" parTransId="{F8F93208-E4EF-4AA0-B7C6-7F2526D02B2A}" sibTransId="{462E2857-F8E2-4F64-AAED-40F426E2CD47}"/>
    <dgm:cxn modelId="{B4AEF4D9-D54D-4FA1-94EB-098C44056B7D}" srcId="{8E819364-E782-440D-8045-3825565875BD}" destId="{260B3896-CA14-49E4-B790-2FA5CB084CB9}" srcOrd="0" destOrd="0" parTransId="{34740609-315E-45A6-9716-584D4F37AE9E}" sibTransId="{94AC7401-DAD8-406A-BC98-5EF4A7F35AC4}"/>
    <dgm:cxn modelId="{6A391B59-5F05-480E-ABF5-FA1B7B2D91F3}" srcId="{8E819364-E782-440D-8045-3825565875BD}" destId="{2FBAB6DD-5CE2-4B5A-B363-5766FCF3622F}" srcOrd="1" destOrd="0" parTransId="{21BAEB00-EB25-478A-82C3-42575924391F}" sibTransId="{81011FAF-5A17-41BC-AD9D-0F052D1A7602}"/>
    <dgm:cxn modelId="{178A4CE8-4C4B-453B-AEE8-3F59E7A622B6}" type="presOf" srcId="{DD729530-6BCE-4A6D-8B24-71FC5C761A9C}" destId="{7DDD269C-FDEC-4A36-AA85-A4FAFD7ECCB1}" srcOrd="1" destOrd="3" presId="urn:microsoft.com/office/officeart/2005/8/layout/vProcess5"/>
    <dgm:cxn modelId="{445A161F-B8F2-4DEC-B6EB-82412B108C6D}" srcId="{76A50463-9B34-49F7-8A77-142808054F3C}" destId="{0474F38E-198C-400E-8A3F-2F1348DEB70B}" srcOrd="2" destOrd="0" parTransId="{8607BD1A-D272-4231-8425-F99A74E707D4}" sibTransId="{A193BCC5-4BBA-4F6F-80C8-462009BB200E}"/>
    <dgm:cxn modelId="{7CF68FB8-34DE-43AE-AE4F-6932D7132DF6}" type="presOf" srcId="{2FBAB6DD-5CE2-4B5A-B363-5766FCF3622F}" destId="{CB125858-72DC-4716-8DAE-770C1E791050}" srcOrd="0" destOrd="2" presId="urn:microsoft.com/office/officeart/2005/8/layout/vProcess5"/>
    <dgm:cxn modelId="{61EA3A3E-FFBD-4373-B979-C300FCB57EBA}" srcId="{00FF943E-5BAD-4800-8765-6D57414D12AA}" destId="{DD729530-6BCE-4A6D-8B24-71FC5C761A9C}" srcOrd="2" destOrd="0" parTransId="{7F3E75C2-F618-46E8-988A-D282DFA67DA0}" sibTransId="{A8D762F8-5DB3-48C3-9179-E783204AABA7}"/>
    <dgm:cxn modelId="{78FCCA77-DB0F-4C20-852B-6D53B12F6367}" type="presOf" srcId="{5CFA6F4D-A328-4B0F-BE10-BBB00F18E10B}" destId="{B1A715A5-1628-43AD-A5BB-8429B49104E1}" srcOrd="0" destOrd="0" presId="urn:microsoft.com/office/officeart/2005/8/layout/vProcess5"/>
    <dgm:cxn modelId="{06CFBE08-B99B-4D8F-8C54-05AA4EC0EA60}" type="presOf" srcId="{205E89FB-1EC9-4EA3-9309-6D0075E7FF1B}" destId="{11717BE4-2B76-48B3-AA21-E04C612F7374}" srcOrd="1" destOrd="1" presId="urn:microsoft.com/office/officeart/2005/8/layout/vProcess5"/>
    <dgm:cxn modelId="{1A00311D-E1FF-43E8-BFC3-9D2FC1D1B7F1}" srcId="{76A50463-9B34-49F7-8A77-142808054F3C}" destId="{00FF943E-5BAD-4800-8765-6D57414D12AA}" srcOrd="1" destOrd="0" parTransId="{E2326B1A-8C8F-44EB-9DEF-0D333EAB6782}" sibTransId="{5CFA6F4D-A328-4B0F-BE10-BBB00F18E10B}"/>
    <dgm:cxn modelId="{EF1E78A4-7647-428B-97A7-8B390CBA1B0F}" type="presOf" srcId="{00FF943E-5BAD-4800-8765-6D57414D12AA}" destId="{24D05CD9-C87E-44A4-8D24-9F98A10BAF70}" srcOrd="0" destOrd="0" presId="urn:microsoft.com/office/officeart/2005/8/layout/vProcess5"/>
    <dgm:cxn modelId="{34C6462F-3F09-4FF5-8E00-5C316147122B}" type="presOf" srcId="{2FBAB6DD-5CE2-4B5A-B363-5766FCF3622F}" destId="{AB987D18-FE86-4008-9968-5C0811B25501}" srcOrd="1" destOrd="2" presId="urn:microsoft.com/office/officeart/2005/8/layout/vProcess5"/>
    <dgm:cxn modelId="{8FA78E8D-8D5F-4117-89E5-86EE9EF0314B}" type="presOf" srcId="{0474F38E-198C-400E-8A3F-2F1348DEB70B}" destId="{11717BE4-2B76-48B3-AA21-E04C612F7374}" srcOrd="1" destOrd="0" presId="urn:microsoft.com/office/officeart/2005/8/layout/vProcess5"/>
    <dgm:cxn modelId="{A1054C73-B50A-40D9-9A5E-6FF8733DB38A}" srcId="{00FF943E-5BAD-4800-8765-6D57414D12AA}" destId="{2E190282-A794-4DBC-99D6-E217387916D2}" srcOrd="0" destOrd="0" parTransId="{9A009CD6-8D19-47B0-8588-B7B9BC3E68EB}" sibTransId="{AF2AA61C-2CEE-415C-8F5E-B21A01409E40}"/>
    <dgm:cxn modelId="{E66E6EE6-1383-4D91-9C99-11625E7B04D0}" srcId="{00FF943E-5BAD-4800-8765-6D57414D12AA}" destId="{BEC26E23-2A48-4C18-B7D3-66641ED1A081}" srcOrd="1" destOrd="0" parTransId="{A87A3C9A-D5CA-42BD-8CD0-A3A3DD5B5874}" sibTransId="{E9DE5D44-132D-4062-9C1E-55FE48FE03B5}"/>
    <dgm:cxn modelId="{47C82250-9CDC-4F06-8D30-ED4D81902E52}" type="presOf" srcId="{76A50463-9B34-49F7-8A77-142808054F3C}" destId="{12F3208D-C7BA-484B-8166-5F91BA92953D}" srcOrd="0" destOrd="0" presId="urn:microsoft.com/office/officeart/2005/8/layout/vProcess5"/>
    <dgm:cxn modelId="{FF9D5A77-EC42-4D20-9609-A1F39D8BFDE4}" type="presOf" srcId="{BEC26E23-2A48-4C18-B7D3-66641ED1A081}" destId="{7DDD269C-FDEC-4A36-AA85-A4FAFD7ECCB1}" srcOrd="1" destOrd="2" presId="urn:microsoft.com/office/officeart/2005/8/layout/vProcess5"/>
    <dgm:cxn modelId="{0248C315-682C-47E2-971A-EFE9A74FC8AD}" type="presOf" srcId="{260B3896-CA14-49E4-B790-2FA5CB084CB9}" destId="{AB987D18-FE86-4008-9968-5C0811B25501}" srcOrd="1" destOrd="1" presId="urn:microsoft.com/office/officeart/2005/8/layout/vProcess5"/>
    <dgm:cxn modelId="{131ADBDA-2D64-4E1A-ACE4-317EFF05AAAC}" type="presOf" srcId="{00FF943E-5BAD-4800-8765-6D57414D12AA}" destId="{7DDD269C-FDEC-4A36-AA85-A4FAFD7ECCB1}" srcOrd="1" destOrd="0" presId="urn:microsoft.com/office/officeart/2005/8/layout/vProcess5"/>
    <dgm:cxn modelId="{3FB8884B-DE83-418F-90FD-25B154340E08}" type="presOf" srcId="{8E819364-E782-440D-8045-3825565875BD}" destId="{CB125858-72DC-4716-8DAE-770C1E791050}" srcOrd="0" destOrd="0" presId="urn:microsoft.com/office/officeart/2005/8/layout/vProcess5"/>
    <dgm:cxn modelId="{26205B06-2E79-4BD7-9BF2-2BB53533910E}" type="presOf" srcId="{DD729530-6BCE-4A6D-8B24-71FC5C761A9C}" destId="{24D05CD9-C87E-44A4-8D24-9F98A10BAF70}" srcOrd="0" destOrd="3" presId="urn:microsoft.com/office/officeart/2005/8/layout/vProcess5"/>
    <dgm:cxn modelId="{CAC4695A-C600-4CE0-9B0F-FBA2D456A967}" type="presOf" srcId="{0474F38E-198C-400E-8A3F-2F1348DEB70B}" destId="{54299045-68CE-426F-A030-F73875336D9C}" srcOrd="0" destOrd="0" presId="urn:microsoft.com/office/officeart/2005/8/layout/vProcess5"/>
    <dgm:cxn modelId="{22A31AB8-CECC-4B4E-8BAE-D476FA238C89}" type="presOf" srcId="{2E190282-A794-4DBC-99D6-E217387916D2}" destId="{24D05CD9-C87E-44A4-8D24-9F98A10BAF70}" srcOrd="0" destOrd="1" presId="urn:microsoft.com/office/officeart/2005/8/layout/vProcess5"/>
    <dgm:cxn modelId="{C25ABCE8-9575-4048-827D-397600F35A2B}" type="presOf" srcId="{8E819364-E782-440D-8045-3825565875BD}" destId="{AB987D18-FE86-4008-9968-5C0811B25501}" srcOrd="1" destOrd="0" presId="urn:microsoft.com/office/officeart/2005/8/layout/vProcess5"/>
    <dgm:cxn modelId="{6732C1EB-E768-4A3D-9174-D9FE0FFF1A4F}" type="presOf" srcId="{A12D94D1-FA9A-4546-9932-F4CFB8C5DA36}" destId="{70931824-900C-44CB-ADE0-6C9586F0F8DB}" srcOrd="0" destOrd="0" presId="urn:microsoft.com/office/officeart/2005/8/layout/vProcess5"/>
    <dgm:cxn modelId="{C4699CD1-3D01-4095-900F-98DB1D65413A}" type="presParOf" srcId="{12F3208D-C7BA-484B-8166-5F91BA92953D}" destId="{07EAA992-BB54-4559-9BBC-20AF38C2A4C3}" srcOrd="0" destOrd="0" presId="urn:microsoft.com/office/officeart/2005/8/layout/vProcess5"/>
    <dgm:cxn modelId="{AC399F61-5C1D-4E27-9962-08BE3BCCEEBA}" type="presParOf" srcId="{12F3208D-C7BA-484B-8166-5F91BA92953D}" destId="{CB125858-72DC-4716-8DAE-770C1E791050}" srcOrd="1" destOrd="0" presId="urn:microsoft.com/office/officeart/2005/8/layout/vProcess5"/>
    <dgm:cxn modelId="{00E3BDE2-1570-46DE-B263-A0569A709565}" type="presParOf" srcId="{12F3208D-C7BA-484B-8166-5F91BA92953D}" destId="{24D05CD9-C87E-44A4-8D24-9F98A10BAF70}" srcOrd="2" destOrd="0" presId="urn:microsoft.com/office/officeart/2005/8/layout/vProcess5"/>
    <dgm:cxn modelId="{4EE7E5DD-26E9-4928-9DFA-6985184BE8F7}" type="presParOf" srcId="{12F3208D-C7BA-484B-8166-5F91BA92953D}" destId="{54299045-68CE-426F-A030-F73875336D9C}" srcOrd="3" destOrd="0" presId="urn:microsoft.com/office/officeart/2005/8/layout/vProcess5"/>
    <dgm:cxn modelId="{F4F70E5A-7C2C-480E-A57D-F6AC8D811B7E}" type="presParOf" srcId="{12F3208D-C7BA-484B-8166-5F91BA92953D}" destId="{70931824-900C-44CB-ADE0-6C9586F0F8DB}" srcOrd="4" destOrd="0" presId="urn:microsoft.com/office/officeart/2005/8/layout/vProcess5"/>
    <dgm:cxn modelId="{1A27F3B2-B302-4EEE-871D-29EC4CB70A50}" type="presParOf" srcId="{12F3208D-C7BA-484B-8166-5F91BA92953D}" destId="{B1A715A5-1628-43AD-A5BB-8429B49104E1}" srcOrd="5" destOrd="0" presId="urn:microsoft.com/office/officeart/2005/8/layout/vProcess5"/>
    <dgm:cxn modelId="{DD977F87-CEC4-4B1E-8FF2-4B79690AB52D}" type="presParOf" srcId="{12F3208D-C7BA-484B-8166-5F91BA92953D}" destId="{AB987D18-FE86-4008-9968-5C0811B25501}" srcOrd="6" destOrd="0" presId="urn:microsoft.com/office/officeart/2005/8/layout/vProcess5"/>
    <dgm:cxn modelId="{5695496E-EB58-43A3-8B23-14A7A65D3A2F}" type="presParOf" srcId="{12F3208D-C7BA-484B-8166-5F91BA92953D}" destId="{7DDD269C-FDEC-4A36-AA85-A4FAFD7ECCB1}" srcOrd="7" destOrd="0" presId="urn:microsoft.com/office/officeart/2005/8/layout/vProcess5"/>
    <dgm:cxn modelId="{54971FF5-7720-4F55-8496-186D18ABA5FA}" type="presParOf" srcId="{12F3208D-C7BA-484B-8166-5F91BA92953D}" destId="{11717BE4-2B76-48B3-AA21-E04C612F737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4974C1-D947-4E73-8E1F-6E0F4148AC82}" type="doc">
      <dgm:prSet loTypeId="urn:microsoft.com/office/officeart/2005/8/layout/lProcess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25714F3-96EB-4D76-902F-F9E25391A9AE}">
      <dgm:prSet phldrT="[Text]"/>
      <dgm:spPr/>
      <dgm:t>
        <a:bodyPr/>
        <a:lstStyle/>
        <a:p>
          <a:r>
            <a:rPr lang="en-US" dirty="0" smtClean="0"/>
            <a:t>Confidence</a:t>
          </a:r>
          <a:endParaRPr lang="en-US" dirty="0"/>
        </a:p>
      </dgm:t>
    </dgm:pt>
    <dgm:pt modelId="{8BE72DAE-8E51-48F6-8104-9EEA6F1093B2}" type="parTrans" cxnId="{46E2DB24-E33C-48BA-B501-637A877E5C55}">
      <dgm:prSet/>
      <dgm:spPr/>
      <dgm:t>
        <a:bodyPr/>
        <a:lstStyle/>
        <a:p>
          <a:endParaRPr lang="en-US"/>
        </a:p>
      </dgm:t>
    </dgm:pt>
    <dgm:pt modelId="{EA1C960C-341B-4382-B1D4-6586898A9FA8}" type="sibTrans" cxnId="{46E2DB24-E33C-48BA-B501-637A877E5C55}">
      <dgm:prSet/>
      <dgm:spPr/>
      <dgm:t>
        <a:bodyPr/>
        <a:lstStyle/>
        <a:p>
          <a:endParaRPr lang="en-US"/>
        </a:p>
      </dgm:t>
    </dgm:pt>
    <dgm:pt modelId="{6B894BFE-285A-413C-9E2A-7FAA9E1FAB3C}">
      <dgm:prSet phldrT="[Text]" custT="1"/>
      <dgm:spPr/>
      <dgm:t>
        <a:bodyPr/>
        <a:lstStyle/>
        <a:p>
          <a:r>
            <a:rPr lang="en-US" sz="1800" dirty="0" smtClean="0"/>
            <a:t>Completed </a:t>
          </a:r>
        </a:p>
        <a:p>
          <a:r>
            <a:rPr lang="en-US" sz="1800" dirty="0" smtClean="0"/>
            <a:t>9/2012</a:t>
          </a:r>
          <a:endParaRPr lang="en-US" sz="1800" dirty="0"/>
        </a:p>
      </dgm:t>
    </dgm:pt>
    <dgm:pt modelId="{32B2F62A-9AE5-46C2-B50F-B5441442ADF2}" type="parTrans" cxnId="{27A86E85-75C5-47B5-8AFB-419DBD77B0F3}">
      <dgm:prSet/>
      <dgm:spPr/>
      <dgm:t>
        <a:bodyPr/>
        <a:lstStyle/>
        <a:p>
          <a:endParaRPr lang="en-US"/>
        </a:p>
      </dgm:t>
    </dgm:pt>
    <dgm:pt modelId="{21BC2CBE-9A2F-48D9-B01E-BF5AA49C3D14}" type="sibTrans" cxnId="{27A86E85-75C5-47B5-8AFB-419DBD77B0F3}">
      <dgm:prSet/>
      <dgm:spPr/>
      <dgm:t>
        <a:bodyPr/>
        <a:lstStyle/>
        <a:p>
          <a:endParaRPr lang="en-US"/>
        </a:p>
      </dgm:t>
    </dgm:pt>
    <dgm:pt modelId="{EE7F2AF0-7E1D-45B0-932E-242ED74B71A2}">
      <dgm:prSet phldrT="[Text]"/>
      <dgm:spPr/>
      <dgm:t>
        <a:bodyPr/>
        <a:lstStyle/>
        <a:p>
          <a:r>
            <a:rPr lang="en-US" dirty="0" smtClean="0"/>
            <a:t>Pre-Flight</a:t>
          </a:r>
          <a:endParaRPr lang="en-US" dirty="0"/>
        </a:p>
      </dgm:t>
    </dgm:pt>
    <dgm:pt modelId="{E0B2DA3D-A2B4-4636-B2DD-DDE846E1A056}" type="parTrans" cxnId="{813D6EBD-A371-407B-9532-5DE20E3BFF6F}">
      <dgm:prSet/>
      <dgm:spPr/>
      <dgm:t>
        <a:bodyPr/>
        <a:lstStyle/>
        <a:p>
          <a:endParaRPr lang="en-US"/>
        </a:p>
      </dgm:t>
    </dgm:pt>
    <dgm:pt modelId="{6EB923E8-17EC-4512-87CF-D5DA5D5BD96F}" type="sibTrans" cxnId="{813D6EBD-A371-407B-9532-5DE20E3BFF6F}">
      <dgm:prSet/>
      <dgm:spPr/>
      <dgm:t>
        <a:bodyPr/>
        <a:lstStyle/>
        <a:p>
          <a:endParaRPr lang="en-US"/>
        </a:p>
      </dgm:t>
    </dgm:pt>
    <dgm:pt modelId="{DDA8CE85-E051-4DC1-BB0F-75B19FF8E285}">
      <dgm:prSet phldrT="[Text]" custT="1"/>
      <dgm:spPr/>
      <dgm:t>
        <a:bodyPr/>
        <a:lstStyle/>
        <a:p>
          <a:r>
            <a:rPr lang="en-US" sz="1800" dirty="0" smtClean="0"/>
            <a:t>Completed</a:t>
          </a:r>
        </a:p>
        <a:p>
          <a:r>
            <a:rPr lang="en-US" sz="1800" dirty="0" smtClean="0"/>
            <a:t>1/2015</a:t>
          </a:r>
          <a:endParaRPr lang="en-US" sz="1800" dirty="0"/>
        </a:p>
      </dgm:t>
    </dgm:pt>
    <dgm:pt modelId="{610C0FED-A1C5-4D33-82A5-C33A6C8AA149}" type="parTrans" cxnId="{17BEF071-D963-4DBD-81A7-96846D583763}">
      <dgm:prSet/>
      <dgm:spPr/>
      <dgm:t>
        <a:bodyPr/>
        <a:lstStyle/>
        <a:p>
          <a:endParaRPr lang="en-US"/>
        </a:p>
      </dgm:t>
    </dgm:pt>
    <dgm:pt modelId="{15871A4B-B475-4CFE-A42E-B52A290E97D4}" type="sibTrans" cxnId="{17BEF071-D963-4DBD-81A7-96846D583763}">
      <dgm:prSet/>
      <dgm:spPr/>
      <dgm:t>
        <a:bodyPr/>
        <a:lstStyle/>
        <a:p>
          <a:endParaRPr lang="en-US"/>
        </a:p>
      </dgm:t>
    </dgm:pt>
    <dgm:pt modelId="{C4B8627C-1F6B-4BCE-B421-A89567E0E505}">
      <dgm:prSet phldrT="[Text]"/>
      <dgm:spPr/>
      <dgm:t>
        <a:bodyPr/>
        <a:lstStyle/>
        <a:p>
          <a:r>
            <a:rPr lang="en-US" dirty="0" smtClean="0"/>
            <a:t>Duration Testing</a:t>
          </a:r>
          <a:endParaRPr lang="en-US" dirty="0"/>
        </a:p>
      </dgm:t>
    </dgm:pt>
    <dgm:pt modelId="{1905677D-B64D-4A8C-9BC8-BE15BA83D954}" type="parTrans" cxnId="{9B7E3D47-7C23-4FB6-BED3-A6AB9FFB1B52}">
      <dgm:prSet/>
      <dgm:spPr/>
      <dgm:t>
        <a:bodyPr/>
        <a:lstStyle/>
        <a:p>
          <a:endParaRPr lang="en-US"/>
        </a:p>
      </dgm:t>
    </dgm:pt>
    <dgm:pt modelId="{4C52C578-0C49-47A1-97B7-44B184FDD134}" type="sibTrans" cxnId="{9B7E3D47-7C23-4FB6-BED3-A6AB9FFB1B52}">
      <dgm:prSet/>
      <dgm:spPr/>
      <dgm:t>
        <a:bodyPr/>
        <a:lstStyle/>
        <a:p>
          <a:endParaRPr lang="en-US"/>
        </a:p>
      </dgm:t>
    </dgm:pt>
    <dgm:pt modelId="{8B68DC7B-A5FE-47D9-A7D3-85E069C24C73}">
      <dgm:prSet phldrT="[Text]" custT="1"/>
      <dgm:spPr/>
      <dgm:t>
        <a:bodyPr/>
        <a:lstStyle/>
        <a:p>
          <a:r>
            <a:rPr lang="en-US" sz="1800" dirty="0" smtClean="0"/>
            <a:t>Not Started</a:t>
          </a:r>
          <a:endParaRPr lang="en-US" sz="1800" dirty="0"/>
        </a:p>
      </dgm:t>
    </dgm:pt>
    <dgm:pt modelId="{7F75ECE9-E02C-4810-9BFC-E01AC51E873C}" type="parTrans" cxnId="{9444BBB6-85CA-470F-B3B8-2A1669227097}">
      <dgm:prSet/>
      <dgm:spPr/>
      <dgm:t>
        <a:bodyPr/>
        <a:lstStyle/>
        <a:p>
          <a:endParaRPr lang="en-US"/>
        </a:p>
      </dgm:t>
    </dgm:pt>
    <dgm:pt modelId="{0329FC4A-D921-4708-969C-FF793936B1E7}" type="sibTrans" cxnId="{9444BBB6-85CA-470F-B3B8-2A1669227097}">
      <dgm:prSet/>
      <dgm:spPr/>
      <dgm:t>
        <a:bodyPr/>
        <a:lstStyle/>
        <a:p>
          <a:endParaRPr lang="en-US"/>
        </a:p>
      </dgm:t>
    </dgm:pt>
    <dgm:pt modelId="{1B2FF09E-BF59-4D80-A155-5A2CBF261A9F}">
      <dgm:prSet phldrT="[Text]"/>
      <dgm:spPr/>
      <dgm:t>
        <a:bodyPr/>
        <a:lstStyle/>
        <a:p>
          <a:r>
            <a:rPr lang="en-US" dirty="0" smtClean="0"/>
            <a:t>OCD/Flight</a:t>
          </a:r>
          <a:endParaRPr lang="en-US" dirty="0"/>
        </a:p>
      </dgm:t>
    </dgm:pt>
    <dgm:pt modelId="{2977A909-7128-466F-A1EF-09FFDCCA3374}" type="parTrans" cxnId="{884F4679-9E32-40E8-A341-17ACCEFBC4B3}">
      <dgm:prSet/>
      <dgm:spPr/>
      <dgm:t>
        <a:bodyPr/>
        <a:lstStyle/>
        <a:p>
          <a:endParaRPr lang="en-US"/>
        </a:p>
      </dgm:t>
    </dgm:pt>
    <dgm:pt modelId="{0A91CA45-F311-499A-B3ED-922399BCDEEA}" type="sibTrans" cxnId="{884F4679-9E32-40E8-A341-17ACCEFBC4B3}">
      <dgm:prSet/>
      <dgm:spPr/>
      <dgm:t>
        <a:bodyPr/>
        <a:lstStyle/>
        <a:p>
          <a:endParaRPr lang="en-US"/>
        </a:p>
      </dgm:t>
    </dgm:pt>
    <dgm:pt modelId="{B3BC9C97-167B-4498-B541-FA4C8794DBE8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800" dirty="0" smtClean="0"/>
            <a:t>Completed</a:t>
          </a:r>
        </a:p>
        <a:p>
          <a:r>
            <a:rPr lang="en-US" sz="1800" dirty="0" smtClean="0"/>
            <a:t>5/2015</a:t>
          </a:r>
          <a:endParaRPr lang="en-US" sz="1800" dirty="0"/>
        </a:p>
      </dgm:t>
    </dgm:pt>
    <dgm:pt modelId="{4C760AEB-3C17-473A-BECA-253988016EF7}" type="sibTrans" cxnId="{0545E5CA-4228-44DF-AE45-02FF0BF5EDA3}">
      <dgm:prSet/>
      <dgm:spPr/>
      <dgm:t>
        <a:bodyPr/>
        <a:lstStyle/>
        <a:p>
          <a:endParaRPr lang="en-US"/>
        </a:p>
      </dgm:t>
    </dgm:pt>
    <dgm:pt modelId="{A4FFF19D-42E6-4489-A6A7-1A5D2855D12E}" type="parTrans" cxnId="{0545E5CA-4228-44DF-AE45-02FF0BF5EDA3}">
      <dgm:prSet/>
      <dgm:spPr/>
      <dgm:t>
        <a:bodyPr/>
        <a:lstStyle/>
        <a:p>
          <a:endParaRPr lang="en-US"/>
        </a:p>
      </dgm:t>
    </dgm:pt>
    <dgm:pt modelId="{EF9D72A5-DBFB-40E7-A4F4-A1FEDAF135C0}" type="pres">
      <dgm:prSet presAssocID="{174974C1-D947-4E73-8E1F-6E0F4148AC8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3A6F52-5AF8-4F81-8857-B1900AD26E2C}" type="pres">
      <dgm:prSet presAssocID="{D25714F3-96EB-4D76-902F-F9E25391A9AE}" presName="compNode" presStyleCnt="0"/>
      <dgm:spPr/>
      <dgm:t>
        <a:bodyPr/>
        <a:lstStyle/>
        <a:p>
          <a:endParaRPr lang="en-US"/>
        </a:p>
      </dgm:t>
    </dgm:pt>
    <dgm:pt modelId="{B17D6A9B-5FAD-4653-940D-44A08C47E0BA}" type="pres">
      <dgm:prSet presAssocID="{D25714F3-96EB-4D76-902F-F9E25391A9AE}" presName="aNode" presStyleLbl="bgShp" presStyleIdx="0" presStyleCnt="4"/>
      <dgm:spPr/>
      <dgm:t>
        <a:bodyPr/>
        <a:lstStyle/>
        <a:p>
          <a:endParaRPr lang="en-US"/>
        </a:p>
      </dgm:t>
    </dgm:pt>
    <dgm:pt modelId="{92276343-4708-4FDA-8CFA-133045B4F162}" type="pres">
      <dgm:prSet presAssocID="{D25714F3-96EB-4D76-902F-F9E25391A9AE}" presName="textNode" presStyleLbl="bgShp" presStyleIdx="0" presStyleCnt="4"/>
      <dgm:spPr/>
      <dgm:t>
        <a:bodyPr/>
        <a:lstStyle/>
        <a:p>
          <a:endParaRPr lang="en-US"/>
        </a:p>
      </dgm:t>
    </dgm:pt>
    <dgm:pt modelId="{9BE4E54F-0F3E-45C7-A0BB-109D6CD48757}" type="pres">
      <dgm:prSet presAssocID="{D25714F3-96EB-4D76-902F-F9E25391A9AE}" presName="compChildNode" presStyleCnt="0"/>
      <dgm:spPr/>
      <dgm:t>
        <a:bodyPr/>
        <a:lstStyle/>
        <a:p>
          <a:endParaRPr lang="en-US"/>
        </a:p>
      </dgm:t>
    </dgm:pt>
    <dgm:pt modelId="{D799D79A-B4C4-4814-8898-871501D32A43}" type="pres">
      <dgm:prSet presAssocID="{D25714F3-96EB-4D76-902F-F9E25391A9AE}" presName="theInnerList" presStyleCnt="0"/>
      <dgm:spPr/>
      <dgm:t>
        <a:bodyPr/>
        <a:lstStyle/>
        <a:p>
          <a:endParaRPr lang="en-US"/>
        </a:p>
      </dgm:t>
    </dgm:pt>
    <dgm:pt modelId="{CE11954A-C75E-476A-A45C-4A8E19F2D0C9}" type="pres">
      <dgm:prSet presAssocID="{6B894BFE-285A-413C-9E2A-7FAA9E1FAB3C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E26E8-15B4-40C2-B42F-248F22F67672}" type="pres">
      <dgm:prSet presAssocID="{D25714F3-96EB-4D76-902F-F9E25391A9AE}" presName="aSpace" presStyleCnt="0"/>
      <dgm:spPr/>
      <dgm:t>
        <a:bodyPr/>
        <a:lstStyle/>
        <a:p>
          <a:endParaRPr lang="en-US"/>
        </a:p>
      </dgm:t>
    </dgm:pt>
    <dgm:pt modelId="{16CD0F14-B919-4597-AADC-756868EF7956}" type="pres">
      <dgm:prSet presAssocID="{EE7F2AF0-7E1D-45B0-932E-242ED74B71A2}" presName="compNode" presStyleCnt="0"/>
      <dgm:spPr/>
      <dgm:t>
        <a:bodyPr/>
        <a:lstStyle/>
        <a:p>
          <a:endParaRPr lang="en-US"/>
        </a:p>
      </dgm:t>
    </dgm:pt>
    <dgm:pt modelId="{BCB0E0A6-B53A-4ED5-BD2D-779CDC181077}" type="pres">
      <dgm:prSet presAssocID="{EE7F2AF0-7E1D-45B0-932E-242ED74B71A2}" presName="aNode" presStyleLbl="bgShp" presStyleIdx="1" presStyleCnt="4"/>
      <dgm:spPr/>
      <dgm:t>
        <a:bodyPr/>
        <a:lstStyle/>
        <a:p>
          <a:endParaRPr lang="en-US"/>
        </a:p>
      </dgm:t>
    </dgm:pt>
    <dgm:pt modelId="{F486E4CE-DFCB-4C5E-9FD5-EE491C93C381}" type="pres">
      <dgm:prSet presAssocID="{EE7F2AF0-7E1D-45B0-932E-242ED74B71A2}" presName="textNode" presStyleLbl="bgShp" presStyleIdx="1" presStyleCnt="4"/>
      <dgm:spPr/>
      <dgm:t>
        <a:bodyPr/>
        <a:lstStyle/>
        <a:p>
          <a:endParaRPr lang="en-US"/>
        </a:p>
      </dgm:t>
    </dgm:pt>
    <dgm:pt modelId="{689362D4-724C-4429-8FDB-9337F344F292}" type="pres">
      <dgm:prSet presAssocID="{EE7F2AF0-7E1D-45B0-932E-242ED74B71A2}" presName="compChildNode" presStyleCnt="0"/>
      <dgm:spPr/>
      <dgm:t>
        <a:bodyPr/>
        <a:lstStyle/>
        <a:p>
          <a:endParaRPr lang="en-US"/>
        </a:p>
      </dgm:t>
    </dgm:pt>
    <dgm:pt modelId="{BF619867-58AE-4FD9-8791-0A95305594E0}" type="pres">
      <dgm:prSet presAssocID="{EE7F2AF0-7E1D-45B0-932E-242ED74B71A2}" presName="theInnerList" presStyleCnt="0"/>
      <dgm:spPr/>
      <dgm:t>
        <a:bodyPr/>
        <a:lstStyle/>
        <a:p>
          <a:endParaRPr lang="en-US"/>
        </a:p>
      </dgm:t>
    </dgm:pt>
    <dgm:pt modelId="{84C281D0-0F77-437B-A645-EC947B78EAB0}" type="pres">
      <dgm:prSet presAssocID="{DDA8CE85-E051-4DC1-BB0F-75B19FF8E28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EA2FF-2572-4534-A455-0EA289685909}" type="pres">
      <dgm:prSet presAssocID="{EE7F2AF0-7E1D-45B0-932E-242ED74B71A2}" presName="aSpace" presStyleCnt="0"/>
      <dgm:spPr/>
      <dgm:t>
        <a:bodyPr/>
        <a:lstStyle/>
        <a:p>
          <a:endParaRPr lang="en-US"/>
        </a:p>
      </dgm:t>
    </dgm:pt>
    <dgm:pt modelId="{EFCC2E65-FE4E-4D96-B9E6-6387DFDA9A47}" type="pres">
      <dgm:prSet presAssocID="{C4B8627C-1F6B-4BCE-B421-A89567E0E505}" presName="compNode" presStyleCnt="0"/>
      <dgm:spPr/>
      <dgm:t>
        <a:bodyPr/>
        <a:lstStyle/>
        <a:p>
          <a:endParaRPr lang="en-US"/>
        </a:p>
      </dgm:t>
    </dgm:pt>
    <dgm:pt modelId="{A3C0B2D2-9426-4BAD-8528-94E798A36288}" type="pres">
      <dgm:prSet presAssocID="{C4B8627C-1F6B-4BCE-B421-A89567E0E505}" presName="aNode" presStyleLbl="bgShp" presStyleIdx="2" presStyleCnt="4"/>
      <dgm:spPr/>
      <dgm:t>
        <a:bodyPr/>
        <a:lstStyle/>
        <a:p>
          <a:endParaRPr lang="en-US"/>
        </a:p>
      </dgm:t>
    </dgm:pt>
    <dgm:pt modelId="{4F7C2665-7C1E-4985-800E-EFAB876809E6}" type="pres">
      <dgm:prSet presAssocID="{C4B8627C-1F6B-4BCE-B421-A89567E0E505}" presName="textNode" presStyleLbl="bgShp" presStyleIdx="2" presStyleCnt="4"/>
      <dgm:spPr/>
      <dgm:t>
        <a:bodyPr/>
        <a:lstStyle/>
        <a:p>
          <a:endParaRPr lang="en-US"/>
        </a:p>
      </dgm:t>
    </dgm:pt>
    <dgm:pt modelId="{75A5E6AD-4019-4F8F-BE80-5A0218DEA86C}" type="pres">
      <dgm:prSet presAssocID="{C4B8627C-1F6B-4BCE-B421-A89567E0E505}" presName="compChildNode" presStyleCnt="0"/>
      <dgm:spPr/>
      <dgm:t>
        <a:bodyPr/>
        <a:lstStyle/>
        <a:p>
          <a:endParaRPr lang="en-US"/>
        </a:p>
      </dgm:t>
    </dgm:pt>
    <dgm:pt modelId="{5443737B-0CA9-46FB-A2F5-E3CEA5950B63}" type="pres">
      <dgm:prSet presAssocID="{C4B8627C-1F6B-4BCE-B421-A89567E0E505}" presName="theInnerList" presStyleCnt="0"/>
      <dgm:spPr/>
      <dgm:t>
        <a:bodyPr/>
        <a:lstStyle/>
        <a:p>
          <a:endParaRPr lang="en-US"/>
        </a:p>
      </dgm:t>
    </dgm:pt>
    <dgm:pt modelId="{00B4EC3A-14ED-4B4B-84EE-1887F84B2371}" type="pres">
      <dgm:prSet presAssocID="{8B68DC7B-A5FE-47D9-A7D3-85E069C24C73}" presName="childNode" presStyleLbl="node1" presStyleIdx="2" presStyleCnt="4" custLinFactNeighborY="-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126C9-188E-422B-84FB-000A8672AEAA}" type="pres">
      <dgm:prSet presAssocID="{C4B8627C-1F6B-4BCE-B421-A89567E0E505}" presName="aSpace" presStyleCnt="0"/>
      <dgm:spPr/>
      <dgm:t>
        <a:bodyPr/>
        <a:lstStyle/>
        <a:p>
          <a:endParaRPr lang="en-US"/>
        </a:p>
      </dgm:t>
    </dgm:pt>
    <dgm:pt modelId="{2B9690EA-6643-464C-A3A2-446914EA2FF3}" type="pres">
      <dgm:prSet presAssocID="{1B2FF09E-BF59-4D80-A155-5A2CBF261A9F}" presName="compNode" presStyleCnt="0"/>
      <dgm:spPr/>
      <dgm:t>
        <a:bodyPr/>
        <a:lstStyle/>
        <a:p>
          <a:endParaRPr lang="en-US"/>
        </a:p>
      </dgm:t>
    </dgm:pt>
    <dgm:pt modelId="{588B7B4F-5934-496F-84FA-26A1CB7C3826}" type="pres">
      <dgm:prSet presAssocID="{1B2FF09E-BF59-4D80-A155-5A2CBF261A9F}" presName="aNode" presStyleLbl="bgShp" presStyleIdx="3" presStyleCnt="4"/>
      <dgm:spPr/>
      <dgm:t>
        <a:bodyPr/>
        <a:lstStyle/>
        <a:p>
          <a:endParaRPr lang="en-US"/>
        </a:p>
      </dgm:t>
    </dgm:pt>
    <dgm:pt modelId="{FAC281C9-1E66-4ECF-BA9F-A0B82B09B29B}" type="pres">
      <dgm:prSet presAssocID="{1B2FF09E-BF59-4D80-A155-5A2CBF261A9F}" presName="textNode" presStyleLbl="bgShp" presStyleIdx="3" presStyleCnt="4"/>
      <dgm:spPr/>
      <dgm:t>
        <a:bodyPr/>
        <a:lstStyle/>
        <a:p>
          <a:endParaRPr lang="en-US"/>
        </a:p>
      </dgm:t>
    </dgm:pt>
    <dgm:pt modelId="{65B2A2A8-1DA9-45BC-8DCD-98E094863BB3}" type="pres">
      <dgm:prSet presAssocID="{1B2FF09E-BF59-4D80-A155-5A2CBF261A9F}" presName="compChildNode" presStyleCnt="0"/>
      <dgm:spPr/>
      <dgm:t>
        <a:bodyPr/>
        <a:lstStyle/>
        <a:p>
          <a:endParaRPr lang="en-US"/>
        </a:p>
      </dgm:t>
    </dgm:pt>
    <dgm:pt modelId="{E7579B71-92E7-47A4-BB85-EB28AD55315C}" type="pres">
      <dgm:prSet presAssocID="{1B2FF09E-BF59-4D80-A155-5A2CBF261A9F}" presName="theInnerList" presStyleCnt="0"/>
      <dgm:spPr/>
      <dgm:t>
        <a:bodyPr/>
        <a:lstStyle/>
        <a:p>
          <a:endParaRPr lang="en-US"/>
        </a:p>
      </dgm:t>
    </dgm:pt>
    <dgm:pt modelId="{DF3F10CA-531C-4D3E-AF1D-3A763672A390}" type="pres">
      <dgm:prSet presAssocID="{B3BC9C97-167B-4498-B541-FA4C8794DBE8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91C34F-6DEA-4CD3-8690-E4D9DC27C3B9}" type="presOf" srcId="{6B894BFE-285A-413C-9E2A-7FAA9E1FAB3C}" destId="{CE11954A-C75E-476A-A45C-4A8E19F2D0C9}" srcOrd="0" destOrd="0" presId="urn:microsoft.com/office/officeart/2005/8/layout/lProcess2"/>
    <dgm:cxn modelId="{1C424D83-8EA6-4451-98BE-9C842896C522}" type="presOf" srcId="{174974C1-D947-4E73-8E1F-6E0F4148AC82}" destId="{EF9D72A5-DBFB-40E7-A4F4-A1FEDAF135C0}" srcOrd="0" destOrd="0" presId="urn:microsoft.com/office/officeart/2005/8/layout/lProcess2"/>
    <dgm:cxn modelId="{3628A949-C2A4-48D9-98DC-AE5F35622A06}" type="presOf" srcId="{DDA8CE85-E051-4DC1-BB0F-75B19FF8E285}" destId="{84C281D0-0F77-437B-A645-EC947B78EAB0}" srcOrd="0" destOrd="0" presId="urn:microsoft.com/office/officeart/2005/8/layout/lProcess2"/>
    <dgm:cxn modelId="{813D6EBD-A371-407B-9532-5DE20E3BFF6F}" srcId="{174974C1-D947-4E73-8E1F-6E0F4148AC82}" destId="{EE7F2AF0-7E1D-45B0-932E-242ED74B71A2}" srcOrd="1" destOrd="0" parTransId="{E0B2DA3D-A2B4-4636-B2DD-DDE846E1A056}" sibTransId="{6EB923E8-17EC-4512-87CF-D5DA5D5BD96F}"/>
    <dgm:cxn modelId="{D207E919-0052-4644-A1C7-55CDB2872794}" type="presOf" srcId="{B3BC9C97-167B-4498-B541-FA4C8794DBE8}" destId="{DF3F10CA-531C-4D3E-AF1D-3A763672A390}" srcOrd="0" destOrd="0" presId="urn:microsoft.com/office/officeart/2005/8/layout/lProcess2"/>
    <dgm:cxn modelId="{986A1352-019B-46AF-BD8F-39AFF3573D10}" type="presOf" srcId="{1B2FF09E-BF59-4D80-A155-5A2CBF261A9F}" destId="{588B7B4F-5934-496F-84FA-26A1CB7C3826}" srcOrd="0" destOrd="0" presId="urn:microsoft.com/office/officeart/2005/8/layout/lProcess2"/>
    <dgm:cxn modelId="{3F2FEEC3-AF97-4BF0-A3D1-9AF53EE2EE19}" type="presOf" srcId="{1B2FF09E-BF59-4D80-A155-5A2CBF261A9F}" destId="{FAC281C9-1E66-4ECF-BA9F-A0B82B09B29B}" srcOrd="1" destOrd="0" presId="urn:microsoft.com/office/officeart/2005/8/layout/lProcess2"/>
    <dgm:cxn modelId="{27A86E85-75C5-47B5-8AFB-419DBD77B0F3}" srcId="{D25714F3-96EB-4D76-902F-F9E25391A9AE}" destId="{6B894BFE-285A-413C-9E2A-7FAA9E1FAB3C}" srcOrd="0" destOrd="0" parTransId="{32B2F62A-9AE5-46C2-B50F-B5441442ADF2}" sibTransId="{21BC2CBE-9A2F-48D9-B01E-BF5AA49C3D14}"/>
    <dgm:cxn modelId="{D9A9A172-9C00-4571-B7BB-63573973C047}" type="presOf" srcId="{D25714F3-96EB-4D76-902F-F9E25391A9AE}" destId="{92276343-4708-4FDA-8CFA-133045B4F162}" srcOrd="1" destOrd="0" presId="urn:microsoft.com/office/officeart/2005/8/layout/lProcess2"/>
    <dgm:cxn modelId="{884F4679-9E32-40E8-A341-17ACCEFBC4B3}" srcId="{174974C1-D947-4E73-8E1F-6E0F4148AC82}" destId="{1B2FF09E-BF59-4D80-A155-5A2CBF261A9F}" srcOrd="3" destOrd="0" parTransId="{2977A909-7128-466F-A1EF-09FFDCCA3374}" sibTransId="{0A91CA45-F311-499A-B3ED-922399BCDEEA}"/>
    <dgm:cxn modelId="{0545E5CA-4228-44DF-AE45-02FF0BF5EDA3}" srcId="{1B2FF09E-BF59-4D80-A155-5A2CBF261A9F}" destId="{B3BC9C97-167B-4498-B541-FA4C8794DBE8}" srcOrd="0" destOrd="0" parTransId="{A4FFF19D-42E6-4489-A6A7-1A5D2855D12E}" sibTransId="{4C760AEB-3C17-473A-BECA-253988016EF7}"/>
    <dgm:cxn modelId="{9444BBB6-85CA-470F-B3B8-2A1669227097}" srcId="{C4B8627C-1F6B-4BCE-B421-A89567E0E505}" destId="{8B68DC7B-A5FE-47D9-A7D3-85E069C24C73}" srcOrd="0" destOrd="0" parTransId="{7F75ECE9-E02C-4810-9BFC-E01AC51E873C}" sibTransId="{0329FC4A-D921-4708-969C-FF793936B1E7}"/>
    <dgm:cxn modelId="{3D6F6807-6016-4AF0-A17A-65AA75FD9B52}" type="presOf" srcId="{C4B8627C-1F6B-4BCE-B421-A89567E0E505}" destId="{4F7C2665-7C1E-4985-800E-EFAB876809E6}" srcOrd="1" destOrd="0" presId="urn:microsoft.com/office/officeart/2005/8/layout/lProcess2"/>
    <dgm:cxn modelId="{4E89D741-639E-4507-BF19-E8C0A80C144B}" type="presOf" srcId="{D25714F3-96EB-4D76-902F-F9E25391A9AE}" destId="{B17D6A9B-5FAD-4653-940D-44A08C47E0BA}" srcOrd="0" destOrd="0" presId="urn:microsoft.com/office/officeart/2005/8/layout/lProcess2"/>
    <dgm:cxn modelId="{723F6A35-20CB-4D0E-AAC4-020912A54B84}" type="presOf" srcId="{8B68DC7B-A5FE-47D9-A7D3-85E069C24C73}" destId="{00B4EC3A-14ED-4B4B-84EE-1887F84B2371}" srcOrd="0" destOrd="0" presId="urn:microsoft.com/office/officeart/2005/8/layout/lProcess2"/>
    <dgm:cxn modelId="{17BEF071-D963-4DBD-81A7-96846D583763}" srcId="{EE7F2AF0-7E1D-45B0-932E-242ED74B71A2}" destId="{DDA8CE85-E051-4DC1-BB0F-75B19FF8E285}" srcOrd="0" destOrd="0" parTransId="{610C0FED-A1C5-4D33-82A5-C33A6C8AA149}" sibTransId="{15871A4B-B475-4CFE-A42E-B52A290E97D4}"/>
    <dgm:cxn modelId="{73B32F81-9D4F-4FA7-A9EA-E95808A83BED}" type="presOf" srcId="{EE7F2AF0-7E1D-45B0-932E-242ED74B71A2}" destId="{F486E4CE-DFCB-4C5E-9FD5-EE491C93C381}" srcOrd="1" destOrd="0" presId="urn:microsoft.com/office/officeart/2005/8/layout/lProcess2"/>
    <dgm:cxn modelId="{2E0BF51E-E144-4CA5-A761-D420E72FD236}" type="presOf" srcId="{C4B8627C-1F6B-4BCE-B421-A89567E0E505}" destId="{A3C0B2D2-9426-4BAD-8528-94E798A36288}" srcOrd="0" destOrd="0" presId="urn:microsoft.com/office/officeart/2005/8/layout/lProcess2"/>
    <dgm:cxn modelId="{46E2DB24-E33C-48BA-B501-637A877E5C55}" srcId="{174974C1-D947-4E73-8E1F-6E0F4148AC82}" destId="{D25714F3-96EB-4D76-902F-F9E25391A9AE}" srcOrd="0" destOrd="0" parTransId="{8BE72DAE-8E51-48F6-8104-9EEA6F1093B2}" sibTransId="{EA1C960C-341B-4382-B1D4-6586898A9FA8}"/>
    <dgm:cxn modelId="{9B7E3D47-7C23-4FB6-BED3-A6AB9FFB1B52}" srcId="{174974C1-D947-4E73-8E1F-6E0F4148AC82}" destId="{C4B8627C-1F6B-4BCE-B421-A89567E0E505}" srcOrd="2" destOrd="0" parTransId="{1905677D-B64D-4A8C-9BC8-BE15BA83D954}" sibTransId="{4C52C578-0C49-47A1-97B7-44B184FDD134}"/>
    <dgm:cxn modelId="{D1BFA50E-F49D-4964-AD80-7AC33AE1372E}" type="presOf" srcId="{EE7F2AF0-7E1D-45B0-932E-242ED74B71A2}" destId="{BCB0E0A6-B53A-4ED5-BD2D-779CDC181077}" srcOrd="0" destOrd="0" presId="urn:microsoft.com/office/officeart/2005/8/layout/lProcess2"/>
    <dgm:cxn modelId="{CB71EE98-F049-4468-9972-080176BFAA8B}" type="presParOf" srcId="{EF9D72A5-DBFB-40E7-A4F4-A1FEDAF135C0}" destId="{F73A6F52-5AF8-4F81-8857-B1900AD26E2C}" srcOrd="0" destOrd="0" presId="urn:microsoft.com/office/officeart/2005/8/layout/lProcess2"/>
    <dgm:cxn modelId="{290AD4BD-FAB9-4DB5-86A0-E27B3E2B5738}" type="presParOf" srcId="{F73A6F52-5AF8-4F81-8857-B1900AD26E2C}" destId="{B17D6A9B-5FAD-4653-940D-44A08C47E0BA}" srcOrd="0" destOrd="0" presId="urn:microsoft.com/office/officeart/2005/8/layout/lProcess2"/>
    <dgm:cxn modelId="{8F463536-CFED-497F-B2F2-21F028A95F15}" type="presParOf" srcId="{F73A6F52-5AF8-4F81-8857-B1900AD26E2C}" destId="{92276343-4708-4FDA-8CFA-133045B4F162}" srcOrd="1" destOrd="0" presId="urn:microsoft.com/office/officeart/2005/8/layout/lProcess2"/>
    <dgm:cxn modelId="{D0597288-135C-448F-AA69-49C998041BA8}" type="presParOf" srcId="{F73A6F52-5AF8-4F81-8857-B1900AD26E2C}" destId="{9BE4E54F-0F3E-45C7-A0BB-109D6CD48757}" srcOrd="2" destOrd="0" presId="urn:microsoft.com/office/officeart/2005/8/layout/lProcess2"/>
    <dgm:cxn modelId="{532A0F8A-9661-420C-AF95-994B323A59C7}" type="presParOf" srcId="{9BE4E54F-0F3E-45C7-A0BB-109D6CD48757}" destId="{D799D79A-B4C4-4814-8898-871501D32A43}" srcOrd="0" destOrd="0" presId="urn:microsoft.com/office/officeart/2005/8/layout/lProcess2"/>
    <dgm:cxn modelId="{EAF30451-A164-4882-BF7A-DEA36814478C}" type="presParOf" srcId="{D799D79A-B4C4-4814-8898-871501D32A43}" destId="{CE11954A-C75E-476A-A45C-4A8E19F2D0C9}" srcOrd="0" destOrd="0" presId="urn:microsoft.com/office/officeart/2005/8/layout/lProcess2"/>
    <dgm:cxn modelId="{A99F5E3B-D01B-4811-913E-AAB8B33E0773}" type="presParOf" srcId="{EF9D72A5-DBFB-40E7-A4F4-A1FEDAF135C0}" destId="{6C7E26E8-15B4-40C2-B42F-248F22F67672}" srcOrd="1" destOrd="0" presId="urn:microsoft.com/office/officeart/2005/8/layout/lProcess2"/>
    <dgm:cxn modelId="{0CFB4840-7D3D-4965-BB68-7430A215E45D}" type="presParOf" srcId="{EF9D72A5-DBFB-40E7-A4F4-A1FEDAF135C0}" destId="{16CD0F14-B919-4597-AADC-756868EF7956}" srcOrd="2" destOrd="0" presId="urn:microsoft.com/office/officeart/2005/8/layout/lProcess2"/>
    <dgm:cxn modelId="{55E65A08-504B-461E-B4B4-878BA9E08BE1}" type="presParOf" srcId="{16CD0F14-B919-4597-AADC-756868EF7956}" destId="{BCB0E0A6-B53A-4ED5-BD2D-779CDC181077}" srcOrd="0" destOrd="0" presId="urn:microsoft.com/office/officeart/2005/8/layout/lProcess2"/>
    <dgm:cxn modelId="{79CD4CB7-62BC-4A9A-A92F-BD4E412E722B}" type="presParOf" srcId="{16CD0F14-B919-4597-AADC-756868EF7956}" destId="{F486E4CE-DFCB-4C5E-9FD5-EE491C93C381}" srcOrd="1" destOrd="0" presId="urn:microsoft.com/office/officeart/2005/8/layout/lProcess2"/>
    <dgm:cxn modelId="{6272A92E-E72D-4A62-8E16-7867FB192EB0}" type="presParOf" srcId="{16CD0F14-B919-4597-AADC-756868EF7956}" destId="{689362D4-724C-4429-8FDB-9337F344F292}" srcOrd="2" destOrd="0" presId="urn:microsoft.com/office/officeart/2005/8/layout/lProcess2"/>
    <dgm:cxn modelId="{62812B6C-BF7E-45DA-9211-541CF3FD83A3}" type="presParOf" srcId="{689362D4-724C-4429-8FDB-9337F344F292}" destId="{BF619867-58AE-4FD9-8791-0A95305594E0}" srcOrd="0" destOrd="0" presId="urn:microsoft.com/office/officeart/2005/8/layout/lProcess2"/>
    <dgm:cxn modelId="{C43988A3-AB4B-40A1-AE13-7CD12B316F6A}" type="presParOf" srcId="{BF619867-58AE-4FD9-8791-0A95305594E0}" destId="{84C281D0-0F77-437B-A645-EC947B78EAB0}" srcOrd="0" destOrd="0" presId="urn:microsoft.com/office/officeart/2005/8/layout/lProcess2"/>
    <dgm:cxn modelId="{F6429634-0E4B-414A-B543-3AFD2C971B07}" type="presParOf" srcId="{EF9D72A5-DBFB-40E7-A4F4-A1FEDAF135C0}" destId="{FC3EA2FF-2572-4534-A455-0EA289685909}" srcOrd="3" destOrd="0" presId="urn:microsoft.com/office/officeart/2005/8/layout/lProcess2"/>
    <dgm:cxn modelId="{5FBECFE5-B2A1-44EA-A719-BA2D35D0D240}" type="presParOf" srcId="{EF9D72A5-DBFB-40E7-A4F4-A1FEDAF135C0}" destId="{EFCC2E65-FE4E-4D96-B9E6-6387DFDA9A47}" srcOrd="4" destOrd="0" presId="urn:microsoft.com/office/officeart/2005/8/layout/lProcess2"/>
    <dgm:cxn modelId="{9214462E-35D2-4BEA-ACEE-3805ED5FD2E2}" type="presParOf" srcId="{EFCC2E65-FE4E-4D96-B9E6-6387DFDA9A47}" destId="{A3C0B2D2-9426-4BAD-8528-94E798A36288}" srcOrd="0" destOrd="0" presId="urn:microsoft.com/office/officeart/2005/8/layout/lProcess2"/>
    <dgm:cxn modelId="{50435ACC-1F63-42F9-8303-CB5042F128DF}" type="presParOf" srcId="{EFCC2E65-FE4E-4D96-B9E6-6387DFDA9A47}" destId="{4F7C2665-7C1E-4985-800E-EFAB876809E6}" srcOrd="1" destOrd="0" presId="urn:microsoft.com/office/officeart/2005/8/layout/lProcess2"/>
    <dgm:cxn modelId="{2B8861AC-C0AE-46F0-A03E-C7B98F03EE92}" type="presParOf" srcId="{EFCC2E65-FE4E-4D96-B9E6-6387DFDA9A47}" destId="{75A5E6AD-4019-4F8F-BE80-5A0218DEA86C}" srcOrd="2" destOrd="0" presId="urn:microsoft.com/office/officeart/2005/8/layout/lProcess2"/>
    <dgm:cxn modelId="{185758E5-0438-401F-A6B0-28E4789AB82D}" type="presParOf" srcId="{75A5E6AD-4019-4F8F-BE80-5A0218DEA86C}" destId="{5443737B-0CA9-46FB-A2F5-E3CEA5950B63}" srcOrd="0" destOrd="0" presId="urn:microsoft.com/office/officeart/2005/8/layout/lProcess2"/>
    <dgm:cxn modelId="{31A7C691-BA48-414E-BEB4-4C5C9CAF2698}" type="presParOf" srcId="{5443737B-0CA9-46FB-A2F5-E3CEA5950B63}" destId="{00B4EC3A-14ED-4B4B-84EE-1887F84B2371}" srcOrd="0" destOrd="0" presId="urn:microsoft.com/office/officeart/2005/8/layout/lProcess2"/>
    <dgm:cxn modelId="{BB35DC31-EFA9-4DCB-A0C1-4E040FA4E5A6}" type="presParOf" srcId="{EF9D72A5-DBFB-40E7-A4F4-A1FEDAF135C0}" destId="{1C2126C9-188E-422B-84FB-000A8672AEAA}" srcOrd="5" destOrd="0" presId="urn:microsoft.com/office/officeart/2005/8/layout/lProcess2"/>
    <dgm:cxn modelId="{B85ECCF1-67B5-4BAD-8FCA-7EBE7ECFEEFE}" type="presParOf" srcId="{EF9D72A5-DBFB-40E7-A4F4-A1FEDAF135C0}" destId="{2B9690EA-6643-464C-A3A2-446914EA2FF3}" srcOrd="6" destOrd="0" presId="urn:microsoft.com/office/officeart/2005/8/layout/lProcess2"/>
    <dgm:cxn modelId="{CF74C730-CAE0-4BA0-88DF-157EBCF2467A}" type="presParOf" srcId="{2B9690EA-6643-464C-A3A2-446914EA2FF3}" destId="{588B7B4F-5934-496F-84FA-26A1CB7C3826}" srcOrd="0" destOrd="0" presId="urn:microsoft.com/office/officeart/2005/8/layout/lProcess2"/>
    <dgm:cxn modelId="{2ECE442B-E29B-4526-8755-D1F774443F9B}" type="presParOf" srcId="{2B9690EA-6643-464C-A3A2-446914EA2FF3}" destId="{FAC281C9-1E66-4ECF-BA9F-A0B82B09B29B}" srcOrd="1" destOrd="0" presId="urn:microsoft.com/office/officeart/2005/8/layout/lProcess2"/>
    <dgm:cxn modelId="{2E27BB07-A8F0-4887-9262-BC16AB5CE52D}" type="presParOf" srcId="{2B9690EA-6643-464C-A3A2-446914EA2FF3}" destId="{65B2A2A8-1DA9-45BC-8DCD-98E094863BB3}" srcOrd="2" destOrd="0" presId="urn:microsoft.com/office/officeart/2005/8/layout/lProcess2"/>
    <dgm:cxn modelId="{96CCBA66-BD1D-44B1-A839-FA67D68A1DE7}" type="presParOf" srcId="{65B2A2A8-1DA9-45BC-8DCD-98E094863BB3}" destId="{E7579B71-92E7-47A4-BB85-EB28AD55315C}" srcOrd="0" destOrd="0" presId="urn:microsoft.com/office/officeart/2005/8/layout/lProcess2"/>
    <dgm:cxn modelId="{A747C953-58C6-4B69-9425-48A1AC48E4B6}" type="presParOf" srcId="{E7579B71-92E7-47A4-BB85-EB28AD55315C}" destId="{DF3F10CA-531C-4D3E-AF1D-3A763672A39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25858-72DC-4716-8DAE-770C1E791050}">
      <dsp:nvSpPr>
        <dsp:cNvPr id="0" name=""/>
        <dsp:cNvSpPr/>
      </dsp:nvSpPr>
      <dsp:spPr>
        <a:xfrm>
          <a:off x="0" y="0"/>
          <a:ext cx="6736080" cy="1357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Confidence Test </a:t>
          </a:r>
          <a:endParaRPr lang="en-US" sz="28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Validate “numbers” to ensure we are in the same ballpark and that technologies are compatible under </a:t>
          </a:r>
          <a:r>
            <a:rPr lang="en-US" sz="1300" u="sng" kern="1200" dirty="0" smtClean="0"/>
            <a:t>simulated low-visibility conditions</a:t>
          </a:r>
          <a:endParaRPr lang="en-US" sz="1300" u="sng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Photometric and EVS testing</a:t>
          </a:r>
          <a:endParaRPr lang="en-US" sz="1300" kern="1200" dirty="0"/>
        </a:p>
      </dsp:txBody>
      <dsp:txXfrm>
        <a:off x="39768" y="39768"/>
        <a:ext cx="5270931" cy="1278241"/>
      </dsp:txXfrm>
    </dsp:sp>
    <dsp:sp modelId="{24D05CD9-C87E-44A4-8D24-9F98A10BAF70}">
      <dsp:nvSpPr>
        <dsp:cNvPr id="0" name=""/>
        <dsp:cNvSpPr/>
      </dsp:nvSpPr>
      <dsp:spPr>
        <a:xfrm>
          <a:off x="660373" y="1584074"/>
          <a:ext cx="6736080" cy="13577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00000"/>
                <a:satOff val="-30002"/>
                <a:lumOff val="25001"/>
                <a:alphaOff val="0"/>
                <a:shade val="51000"/>
                <a:satMod val="130000"/>
              </a:schemeClr>
            </a:gs>
            <a:gs pos="80000">
              <a:schemeClr val="accent2">
                <a:hueOff val="-7200000"/>
                <a:satOff val="-30002"/>
                <a:lumOff val="25001"/>
                <a:alphaOff val="0"/>
                <a:shade val="93000"/>
                <a:satMod val="130000"/>
              </a:schemeClr>
            </a:gs>
            <a:gs pos="100000">
              <a:schemeClr val="accent2">
                <a:hueOff val="-7200000"/>
                <a:satOff val="-30002"/>
                <a:lumOff val="2500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Pre-Flight Test </a:t>
          </a:r>
          <a:endParaRPr lang="en-US" sz="2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Consists of “Laboratory” and/or “Field” testing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Accomplish the “easy” stuff before tackling the  weather!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Ensure “look-and-feel” is validated before committing to flight</a:t>
          </a:r>
          <a:endParaRPr lang="en-US" sz="1500" kern="1200" dirty="0"/>
        </a:p>
      </dsp:txBody>
      <dsp:txXfrm>
        <a:off x="700141" y="1623842"/>
        <a:ext cx="5179628" cy="1278241"/>
      </dsp:txXfrm>
    </dsp:sp>
    <dsp:sp modelId="{54299045-68CE-426F-A030-F73875336D9C}">
      <dsp:nvSpPr>
        <dsp:cNvPr id="0" name=""/>
        <dsp:cNvSpPr/>
      </dsp:nvSpPr>
      <dsp:spPr>
        <a:xfrm>
          <a:off x="1188719" y="3168148"/>
          <a:ext cx="6736080" cy="1357777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547813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n-US" sz="2000" kern="1200" dirty="0" smtClean="0"/>
            <a:t>Flight Test (OCD) &amp; Duration Testing (Volpe)</a:t>
          </a:r>
          <a:endParaRPr lang="en-US" sz="20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Formal Flight Testing –chasing “relevant” </a:t>
          </a:r>
          <a:r>
            <a:rPr lang="en-US" sz="1400" kern="1200" dirty="0" err="1" smtClean="0"/>
            <a:t>wx</a:t>
          </a:r>
          <a:r>
            <a:rPr lang="en-US" sz="1400" kern="1200" dirty="0" smtClean="0"/>
            <a:t> will prove challenging</a:t>
          </a:r>
          <a:endParaRPr lang="en-US" sz="1400" kern="1200" dirty="0"/>
        </a:p>
        <a:p>
          <a:pPr marL="11430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Continue “static” weather related testing to supplement flight testing</a:t>
          </a:r>
          <a:endParaRPr lang="en-US" sz="1400" kern="1200" dirty="0"/>
        </a:p>
      </dsp:txBody>
      <dsp:txXfrm>
        <a:off x="1228487" y="3207916"/>
        <a:ext cx="5179628" cy="1278241"/>
      </dsp:txXfrm>
    </dsp:sp>
    <dsp:sp modelId="{70931824-900C-44CB-ADE0-6C9586F0F8DB}">
      <dsp:nvSpPr>
        <dsp:cNvPr id="0" name=""/>
        <dsp:cNvSpPr/>
      </dsp:nvSpPr>
      <dsp:spPr>
        <a:xfrm>
          <a:off x="5853524" y="1029648"/>
          <a:ext cx="882555" cy="882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52099" y="1029648"/>
        <a:ext cx="485405" cy="664123"/>
      </dsp:txXfrm>
    </dsp:sp>
    <dsp:sp modelId="{B1A715A5-1628-43AD-A5BB-8429B49104E1}">
      <dsp:nvSpPr>
        <dsp:cNvPr id="0" name=""/>
        <dsp:cNvSpPr/>
      </dsp:nvSpPr>
      <dsp:spPr>
        <a:xfrm>
          <a:off x="6447884" y="2604670"/>
          <a:ext cx="882555" cy="8825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4400000"/>
            <a:satOff val="-45316"/>
            <a:lumOff val="1338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45316"/>
              <a:lumOff val="1338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646459" y="2604670"/>
        <a:ext cx="485405" cy="6641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D6A9B-5FAD-4653-940D-44A08C47E0BA}">
      <dsp:nvSpPr>
        <dsp:cNvPr id="0" name=""/>
        <dsp:cNvSpPr/>
      </dsp:nvSpPr>
      <dsp:spPr>
        <a:xfrm>
          <a:off x="2002" y="0"/>
          <a:ext cx="1964921" cy="2590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Confidence</a:t>
          </a:r>
          <a:endParaRPr lang="en-US" sz="2200" kern="1200" dirty="0"/>
        </a:p>
      </dsp:txBody>
      <dsp:txXfrm>
        <a:off x="2002" y="0"/>
        <a:ext cx="1964921" cy="777240"/>
      </dsp:txXfrm>
    </dsp:sp>
    <dsp:sp modelId="{CE11954A-C75E-476A-A45C-4A8E19F2D0C9}">
      <dsp:nvSpPr>
        <dsp:cNvPr id="0" name=""/>
        <dsp:cNvSpPr/>
      </dsp:nvSpPr>
      <dsp:spPr>
        <a:xfrm>
          <a:off x="198494" y="777240"/>
          <a:ext cx="1571937" cy="168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Completed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9/2012</a:t>
          </a:r>
          <a:endParaRPr lang="en-US" sz="1800" kern="1200" dirty="0"/>
        </a:p>
      </dsp:txBody>
      <dsp:txXfrm>
        <a:off x="244534" y="823280"/>
        <a:ext cx="1479857" cy="1591940"/>
      </dsp:txXfrm>
    </dsp:sp>
    <dsp:sp modelId="{BCB0E0A6-B53A-4ED5-BD2D-779CDC181077}">
      <dsp:nvSpPr>
        <dsp:cNvPr id="0" name=""/>
        <dsp:cNvSpPr/>
      </dsp:nvSpPr>
      <dsp:spPr>
        <a:xfrm>
          <a:off x="2114293" y="0"/>
          <a:ext cx="1964921" cy="2590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Pre-Flight</a:t>
          </a:r>
          <a:endParaRPr lang="en-US" sz="2200" kern="1200" dirty="0"/>
        </a:p>
      </dsp:txBody>
      <dsp:txXfrm>
        <a:off x="2114293" y="0"/>
        <a:ext cx="1964921" cy="777240"/>
      </dsp:txXfrm>
    </dsp:sp>
    <dsp:sp modelId="{84C281D0-0F77-437B-A645-EC947B78EAB0}">
      <dsp:nvSpPr>
        <dsp:cNvPr id="0" name=""/>
        <dsp:cNvSpPr/>
      </dsp:nvSpPr>
      <dsp:spPr>
        <a:xfrm>
          <a:off x="2310785" y="777240"/>
          <a:ext cx="1571937" cy="168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00000"/>
                <a:satOff val="-20001"/>
                <a:lumOff val="16667"/>
                <a:alphaOff val="0"/>
                <a:shade val="51000"/>
                <a:satMod val="130000"/>
              </a:schemeClr>
            </a:gs>
            <a:gs pos="80000">
              <a:schemeClr val="accent2">
                <a:hueOff val="-4800000"/>
                <a:satOff val="-20001"/>
                <a:lumOff val="16667"/>
                <a:alphaOff val="0"/>
                <a:shade val="93000"/>
                <a:satMod val="130000"/>
              </a:schemeClr>
            </a:gs>
            <a:gs pos="100000">
              <a:schemeClr val="accent2">
                <a:hueOff val="-4800000"/>
                <a:satOff val="-20001"/>
                <a:lumOff val="166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1/2015</a:t>
          </a:r>
          <a:endParaRPr lang="en-US" sz="1800" kern="1200" dirty="0"/>
        </a:p>
      </dsp:txBody>
      <dsp:txXfrm>
        <a:off x="2356825" y="823280"/>
        <a:ext cx="1479857" cy="1591940"/>
      </dsp:txXfrm>
    </dsp:sp>
    <dsp:sp modelId="{A3C0B2D2-9426-4BAD-8528-94E798A36288}">
      <dsp:nvSpPr>
        <dsp:cNvPr id="0" name=""/>
        <dsp:cNvSpPr/>
      </dsp:nvSpPr>
      <dsp:spPr>
        <a:xfrm>
          <a:off x="4226584" y="0"/>
          <a:ext cx="1964921" cy="2590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Duration Testing</a:t>
          </a:r>
          <a:endParaRPr lang="en-US" sz="2200" kern="1200" dirty="0"/>
        </a:p>
      </dsp:txBody>
      <dsp:txXfrm>
        <a:off x="4226584" y="0"/>
        <a:ext cx="1964921" cy="777240"/>
      </dsp:txXfrm>
    </dsp:sp>
    <dsp:sp modelId="{00B4EC3A-14ED-4B4B-84EE-1887F84B2371}">
      <dsp:nvSpPr>
        <dsp:cNvPr id="0" name=""/>
        <dsp:cNvSpPr/>
      </dsp:nvSpPr>
      <dsp:spPr>
        <a:xfrm>
          <a:off x="4423076" y="761999"/>
          <a:ext cx="1571937" cy="168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600000"/>
                <a:satOff val="-40002"/>
                <a:lumOff val="33334"/>
                <a:alphaOff val="0"/>
                <a:shade val="51000"/>
                <a:satMod val="130000"/>
              </a:schemeClr>
            </a:gs>
            <a:gs pos="80000">
              <a:schemeClr val="accent2">
                <a:hueOff val="-9600000"/>
                <a:satOff val="-40002"/>
                <a:lumOff val="33334"/>
                <a:alphaOff val="0"/>
                <a:shade val="93000"/>
                <a:satMod val="130000"/>
              </a:schemeClr>
            </a:gs>
            <a:gs pos="100000">
              <a:schemeClr val="accent2">
                <a:hueOff val="-9600000"/>
                <a:satOff val="-40002"/>
                <a:lumOff val="3333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Started</a:t>
          </a:r>
          <a:endParaRPr lang="en-US" sz="1800" kern="1200" dirty="0"/>
        </a:p>
      </dsp:txBody>
      <dsp:txXfrm>
        <a:off x="4469116" y="808039"/>
        <a:ext cx="1479857" cy="1591940"/>
      </dsp:txXfrm>
    </dsp:sp>
    <dsp:sp modelId="{588B7B4F-5934-496F-84FA-26A1CB7C3826}">
      <dsp:nvSpPr>
        <dsp:cNvPr id="0" name=""/>
        <dsp:cNvSpPr/>
      </dsp:nvSpPr>
      <dsp:spPr>
        <a:xfrm>
          <a:off x="6338875" y="0"/>
          <a:ext cx="1964921" cy="2590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OCD/Flight</a:t>
          </a:r>
          <a:endParaRPr lang="en-US" sz="2200" kern="1200" dirty="0"/>
        </a:p>
      </dsp:txBody>
      <dsp:txXfrm>
        <a:off x="6338875" y="0"/>
        <a:ext cx="1964921" cy="777240"/>
      </dsp:txXfrm>
    </dsp:sp>
    <dsp:sp modelId="{DF3F10CA-531C-4D3E-AF1D-3A763672A390}">
      <dsp:nvSpPr>
        <dsp:cNvPr id="0" name=""/>
        <dsp:cNvSpPr/>
      </dsp:nvSpPr>
      <dsp:spPr>
        <a:xfrm>
          <a:off x="6535367" y="777240"/>
          <a:ext cx="1571937" cy="1684020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Completed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5/2015</a:t>
          </a:r>
          <a:endParaRPr lang="en-US" sz="1800" kern="1200" dirty="0"/>
        </a:p>
      </dsp:txBody>
      <dsp:txXfrm>
        <a:off x="6581407" y="823280"/>
        <a:ext cx="1479857" cy="159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074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CFD904A9-A67A-43E9-A7B4-3205B3A0A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3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7088" cy="3478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07450"/>
            <a:ext cx="30353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0" tIns="46121" rIns="92240" bIns="4612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00AE1EEC-1869-440A-9AB0-13D4C7DE33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3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E1EEC-1869-440A-9AB0-13D4C7DE3330}" type="slidenum">
              <a:rPr lang="en-US" smtClean="0"/>
              <a:pPr/>
              <a:t>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239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75CB82D-E323-CA47-9BD1-BFDC48095229}" type="slidenum">
              <a:rPr lang="en-US" sz="1200"/>
              <a:pPr eaLnBrk="1" hangingPunct="1"/>
              <a:t>15</a:t>
            </a:fld>
            <a:endParaRPr lang="en-US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821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AFE25-596C-4F50-A538-D10770B02DF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892C8E-97C3-4F55-B70B-2C46D38169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1F7309-3E86-4C65-949A-4D48BF4EE9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410B0E-2A85-41D3-8F69-283CB31EB8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5DFCE-6F79-4234-BE5B-FF6103B953E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E1EEC-1869-440A-9AB0-13D4C7DE33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E1EEC-1869-440A-9AB0-13D4C7DE333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E1EEC-1869-440A-9AB0-13D4C7DE3330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4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5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Navigation Program Evolution</a:t>
            </a:r>
          </a:p>
          <a:p>
            <a:endParaRPr lang="en-US" dirty="0" smtClean="0"/>
          </a:p>
          <a:p>
            <a:r>
              <a:rPr lang="en-US" dirty="0" smtClean="0"/>
              <a:t>Today</a:t>
            </a:r>
          </a:p>
          <a:p>
            <a:pPr lvl="1"/>
            <a:r>
              <a:rPr lang="en-US" dirty="0" smtClean="0"/>
              <a:t>NAS navigation services are based on a combination of ground-based and satellite-based services in all phases of flight</a:t>
            </a:r>
          </a:p>
          <a:p>
            <a:pPr lvl="1"/>
            <a:r>
              <a:rPr lang="en-US" dirty="0" smtClean="0"/>
              <a:t>PBN capabilities have been initiated in the NAS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Navigation will continue to be based on a combination of ground based and satellite based services in all phases of flight</a:t>
            </a:r>
          </a:p>
          <a:p>
            <a:pPr lvl="2"/>
            <a:r>
              <a:rPr lang="en-US" dirty="0" smtClean="0"/>
              <a:t>The ground based </a:t>
            </a:r>
            <a:r>
              <a:rPr lang="en-US" dirty="0" err="1" smtClean="0"/>
              <a:t>navaids</a:t>
            </a:r>
            <a:r>
              <a:rPr lang="en-US" dirty="0" smtClean="0"/>
              <a:t> (GBN) infrastructure will be reduced</a:t>
            </a:r>
          </a:p>
          <a:p>
            <a:pPr lvl="1"/>
            <a:r>
              <a:rPr lang="en-US" dirty="0" smtClean="0"/>
              <a:t>Navigation will be primarily provided by satellite based systems</a:t>
            </a:r>
          </a:p>
          <a:p>
            <a:pPr lvl="1"/>
            <a:r>
              <a:rPr lang="en-US" dirty="0" smtClean="0"/>
              <a:t>Advanced Lighting Concepts will be needed in the future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E1EEC-1869-440A-9AB0-13D4C7DE33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7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8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8D88C4-1299-4E9B-9A2C-2653AFEB1BB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C7DF2F0-38BA-3043-ABF6-D96214119ECD}" type="slidenum">
              <a:rPr lang="en-US" sz="1100">
                <a:latin typeface="Times New Roman" charset="0"/>
              </a:rPr>
              <a:pPr eaLnBrk="1" hangingPunct="1"/>
              <a:t>12</a:t>
            </a:fld>
            <a:endParaRPr lang="en-US" sz="1100" dirty="0">
              <a:latin typeface="Times New Roman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821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5325"/>
            <a:ext cx="4635500" cy="347821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88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89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990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9DE72E3-1182-47F5-8FFB-4A4E7F5A48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991" name="Rectangle 1031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992" name="Group 1032"/>
          <p:cNvGrpSpPr>
            <a:grpSpLocks/>
          </p:cNvGrpSpPr>
          <p:nvPr userDrawn="1"/>
        </p:nvGrpSpPr>
        <p:grpSpPr bwMode="auto">
          <a:xfrm>
            <a:off x="5761038" y="6137275"/>
            <a:ext cx="1971675" cy="614363"/>
            <a:chOff x="3846" y="3866"/>
            <a:chExt cx="1242" cy="387"/>
          </a:xfrm>
        </p:grpSpPr>
        <p:sp>
          <p:nvSpPr>
            <p:cNvPr id="41993" name="Text Box 1033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1">
                  <a:latin typeface="Arial" charset="0"/>
                </a:rPr>
                <a:t>Federal Aviation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b="1">
                  <a:latin typeface="Arial" charset="0"/>
                </a:rPr>
                <a:t>Administration</a:t>
              </a:r>
            </a:p>
          </p:txBody>
        </p:sp>
        <p:pic>
          <p:nvPicPr>
            <p:cNvPr id="41994" name="Picture 1034" descr="NEW FAA LOGO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</p:spPr>
        </p:pic>
      </p:grpSp>
      <p:sp>
        <p:nvSpPr>
          <p:cNvPr id="41995" name="Rectangle 1035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9C3C2C4D-B4EE-4227-A634-F81BC1E01DD7}" type="slidenum">
              <a:rPr lang="en-US" sz="1400"/>
              <a:pPr algn="r"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494640" y="680482"/>
            <a:ext cx="8412480" cy="5861788"/>
          </a:xfrm>
          <a:prstGeom prst="rect">
            <a:avLst/>
          </a:prstGeom>
          <a:solidFill>
            <a:srgbClr val="66FF66">
              <a:alpha val="5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88103892"/>
              </p:ext>
            </p:extLst>
          </p:nvPr>
        </p:nvGraphicFramePr>
        <p:xfrm>
          <a:off x="494640" y="435408"/>
          <a:ext cx="8412480" cy="623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8432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71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098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 userDrawn="1"/>
        </p:nvGrpSpPr>
        <p:grpSpPr>
          <a:xfrm>
            <a:off x="1670996" y="680482"/>
            <a:ext cx="273340" cy="5861789"/>
            <a:chOff x="1141140" y="680480"/>
            <a:chExt cx="273340" cy="5861789"/>
          </a:xfrm>
        </p:grpSpPr>
        <p:sp>
          <p:nvSpPr>
            <p:cNvPr id="6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2188520" y="680482"/>
            <a:ext cx="273340" cy="5861789"/>
            <a:chOff x="1141140" y="680480"/>
            <a:chExt cx="273340" cy="5861789"/>
          </a:xfrm>
        </p:grpSpPr>
        <p:sp>
          <p:nvSpPr>
            <p:cNvPr id="10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699696" y="680482"/>
            <a:ext cx="273340" cy="5861789"/>
            <a:chOff x="1141140" y="680480"/>
            <a:chExt cx="273340" cy="5861789"/>
          </a:xfrm>
        </p:grpSpPr>
        <p:sp>
          <p:nvSpPr>
            <p:cNvPr id="14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3245796" y="680482"/>
            <a:ext cx="273340" cy="5861789"/>
            <a:chOff x="1141140" y="680480"/>
            <a:chExt cx="273340" cy="5861789"/>
          </a:xfrm>
        </p:grpSpPr>
        <p:sp>
          <p:nvSpPr>
            <p:cNvPr id="18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3766496" y="680482"/>
            <a:ext cx="273340" cy="5861789"/>
            <a:chOff x="1141140" y="680480"/>
            <a:chExt cx="273340" cy="5861789"/>
          </a:xfrm>
        </p:grpSpPr>
        <p:sp>
          <p:nvSpPr>
            <p:cNvPr id="22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>
            <a:off x="4299896" y="680482"/>
            <a:ext cx="273340" cy="5861789"/>
            <a:chOff x="1141140" y="680480"/>
            <a:chExt cx="273340" cy="5861789"/>
          </a:xfrm>
        </p:grpSpPr>
        <p:sp>
          <p:nvSpPr>
            <p:cNvPr id="26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 userDrawn="1"/>
        </p:nvGrpSpPr>
        <p:grpSpPr>
          <a:xfrm>
            <a:off x="4826945" y="680482"/>
            <a:ext cx="273340" cy="5861789"/>
            <a:chOff x="1141140" y="680480"/>
            <a:chExt cx="273340" cy="5861789"/>
          </a:xfrm>
        </p:grpSpPr>
        <p:sp>
          <p:nvSpPr>
            <p:cNvPr id="30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 userDrawn="1"/>
        </p:nvGrpSpPr>
        <p:grpSpPr>
          <a:xfrm>
            <a:off x="5357171" y="680482"/>
            <a:ext cx="273340" cy="5861789"/>
            <a:chOff x="1141140" y="680480"/>
            <a:chExt cx="273340" cy="5861789"/>
          </a:xfrm>
        </p:grpSpPr>
        <p:sp>
          <p:nvSpPr>
            <p:cNvPr id="34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5861996" y="680482"/>
            <a:ext cx="273340" cy="5861789"/>
            <a:chOff x="1141140" y="680480"/>
            <a:chExt cx="273340" cy="5861789"/>
          </a:xfrm>
        </p:grpSpPr>
        <p:sp>
          <p:nvSpPr>
            <p:cNvPr id="38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 userDrawn="1"/>
        </p:nvGrpSpPr>
        <p:grpSpPr>
          <a:xfrm>
            <a:off x="6392220" y="680482"/>
            <a:ext cx="273340" cy="5861789"/>
            <a:chOff x="1141140" y="680480"/>
            <a:chExt cx="273340" cy="5861789"/>
          </a:xfrm>
        </p:grpSpPr>
        <p:sp>
          <p:nvSpPr>
            <p:cNvPr id="42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6928796" y="680482"/>
            <a:ext cx="273340" cy="5861789"/>
            <a:chOff x="1141140" y="680480"/>
            <a:chExt cx="273340" cy="5861789"/>
          </a:xfrm>
        </p:grpSpPr>
        <p:sp>
          <p:nvSpPr>
            <p:cNvPr id="46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 userDrawn="1"/>
        </p:nvGrpSpPr>
        <p:grpSpPr>
          <a:xfrm>
            <a:off x="7451906" y="680482"/>
            <a:ext cx="273340" cy="5861789"/>
            <a:chOff x="1141140" y="680480"/>
            <a:chExt cx="273340" cy="5861789"/>
          </a:xfrm>
        </p:grpSpPr>
        <p:sp>
          <p:nvSpPr>
            <p:cNvPr id="50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7982132" y="680482"/>
            <a:ext cx="273340" cy="5861789"/>
            <a:chOff x="1141140" y="680480"/>
            <a:chExt cx="273340" cy="5861789"/>
          </a:xfrm>
        </p:grpSpPr>
        <p:sp>
          <p:nvSpPr>
            <p:cNvPr id="54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6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7" name="Group 56"/>
          <p:cNvGrpSpPr/>
          <p:nvPr userDrawn="1"/>
        </p:nvGrpSpPr>
        <p:grpSpPr>
          <a:xfrm>
            <a:off x="8502832" y="680482"/>
            <a:ext cx="273340" cy="5861789"/>
            <a:chOff x="1141140" y="680480"/>
            <a:chExt cx="273340" cy="5861789"/>
          </a:xfrm>
        </p:grpSpPr>
        <p:sp>
          <p:nvSpPr>
            <p:cNvPr id="58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62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5" name="Group 1032"/>
          <p:cNvGrpSpPr>
            <a:grpSpLocks/>
          </p:cNvGrpSpPr>
          <p:nvPr userDrawn="1"/>
        </p:nvGrpSpPr>
        <p:grpSpPr bwMode="auto">
          <a:xfrm>
            <a:off x="5761038" y="6137275"/>
            <a:ext cx="1971675" cy="614363"/>
            <a:chOff x="3846" y="3866"/>
            <a:chExt cx="1242" cy="387"/>
          </a:xfrm>
        </p:grpSpPr>
        <p:sp>
          <p:nvSpPr>
            <p:cNvPr id="6" name="Text Box 1033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altLang="en-US" sz="1200" b="1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altLang="en-US" sz="1200" b="1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  <p:pic>
          <p:nvPicPr>
            <p:cNvPr id="7" name="Picture 1034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1035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031C34B2-F124-47C8-9C10-718A48B580A1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pPr algn="r"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419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DBDB87-B337-49AF-8B20-F44680082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46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8425" y="6248400"/>
            <a:ext cx="2286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7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2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03835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4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81225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1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AEE447-C2E5-423A-BA33-1060BD320C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28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 flipV="1">
            <a:off x="328613" y="5353050"/>
            <a:ext cx="2627312" cy="3333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 </a:t>
            </a:r>
          </a:p>
          <a:p>
            <a:pPr>
              <a:defRPr/>
            </a:pPr>
            <a:r>
              <a:rPr lang="en-US"/>
              <a:t>                            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32C8BA-0931-4576-BDBB-A5D6FE860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42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6270625" y="738188"/>
            <a:ext cx="2636838" cy="58610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3124200" y="738188"/>
            <a:ext cx="3146425" cy="586105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95300" y="738188"/>
            <a:ext cx="2628900" cy="586105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95300" y="493713"/>
          <a:ext cx="8412160" cy="6237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</a:tblGrid>
              <a:tr h="3771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14" marB="4571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015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14" marB="45714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" name="Group 16"/>
          <p:cNvGrpSpPr>
            <a:grpSpLocks/>
          </p:cNvGrpSpPr>
          <p:nvPr userDrawn="1"/>
        </p:nvGrpSpPr>
        <p:grpSpPr bwMode="auto">
          <a:xfrm>
            <a:off x="1671638" y="738188"/>
            <a:ext cx="273050" cy="5861050"/>
            <a:chOff x="1141140" y="680480"/>
            <a:chExt cx="273340" cy="5861789"/>
          </a:xfrm>
        </p:grpSpPr>
        <p:sp>
          <p:nvSpPr>
            <p:cNvPr id="7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>
            <a:grpSpLocks/>
          </p:cNvGrpSpPr>
          <p:nvPr userDrawn="1"/>
        </p:nvGrpSpPr>
        <p:grpSpPr bwMode="auto">
          <a:xfrm>
            <a:off x="2189163" y="738188"/>
            <a:ext cx="273050" cy="5861050"/>
            <a:chOff x="1141140" y="680480"/>
            <a:chExt cx="273340" cy="5861789"/>
          </a:xfrm>
        </p:grpSpPr>
        <p:sp>
          <p:nvSpPr>
            <p:cNvPr id="11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" name="Group 24"/>
          <p:cNvGrpSpPr>
            <a:grpSpLocks/>
          </p:cNvGrpSpPr>
          <p:nvPr userDrawn="1"/>
        </p:nvGrpSpPr>
        <p:grpSpPr bwMode="auto">
          <a:xfrm>
            <a:off x="2713038" y="738188"/>
            <a:ext cx="279400" cy="5861050"/>
            <a:chOff x="1153840" y="680480"/>
            <a:chExt cx="279690" cy="5861789"/>
          </a:xfrm>
        </p:grpSpPr>
        <p:sp>
          <p:nvSpPr>
            <p:cNvPr id="15" name="Line 42"/>
            <p:cNvSpPr>
              <a:spLocks noChangeShapeType="1"/>
            </p:cNvSpPr>
            <p:nvPr userDrawn="1"/>
          </p:nvSpPr>
          <p:spPr bwMode="auto">
            <a:xfrm flipH="1">
              <a:off x="11538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Line 42"/>
            <p:cNvSpPr>
              <a:spLocks noChangeShapeType="1"/>
            </p:cNvSpPr>
            <p:nvPr userDrawn="1"/>
          </p:nvSpPr>
          <p:spPr bwMode="auto">
            <a:xfrm flipH="1">
              <a:off x="143154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" name="Group 28"/>
          <p:cNvGrpSpPr>
            <a:grpSpLocks/>
          </p:cNvGrpSpPr>
          <p:nvPr userDrawn="1"/>
        </p:nvGrpSpPr>
        <p:grpSpPr bwMode="auto">
          <a:xfrm>
            <a:off x="3246438" y="738188"/>
            <a:ext cx="273050" cy="5861050"/>
            <a:chOff x="1141140" y="680480"/>
            <a:chExt cx="273340" cy="5861789"/>
          </a:xfrm>
        </p:grpSpPr>
        <p:sp>
          <p:nvSpPr>
            <p:cNvPr id="19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2" name="Group 32"/>
          <p:cNvGrpSpPr>
            <a:grpSpLocks/>
          </p:cNvGrpSpPr>
          <p:nvPr userDrawn="1"/>
        </p:nvGrpSpPr>
        <p:grpSpPr bwMode="auto">
          <a:xfrm>
            <a:off x="3767138" y="738188"/>
            <a:ext cx="273050" cy="5861050"/>
            <a:chOff x="1141140" y="680480"/>
            <a:chExt cx="273340" cy="5861789"/>
          </a:xfrm>
        </p:grpSpPr>
        <p:sp>
          <p:nvSpPr>
            <p:cNvPr id="23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36"/>
          <p:cNvGrpSpPr>
            <a:grpSpLocks/>
          </p:cNvGrpSpPr>
          <p:nvPr userDrawn="1"/>
        </p:nvGrpSpPr>
        <p:grpSpPr bwMode="auto">
          <a:xfrm>
            <a:off x="4300538" y="738188"/>
            <a:ext cx="273050" cy="5861050"/>
            <a:chOff x="1141140" y="680480"/>
            <a:chExt cx="273340" cy="5861789"/>
          </a:xfrm>
        </p:grpSpPr>
        <p:sp>
          <p:nvSpPr>
            <p:cNvPr id="27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oup 40"/>
          <p:cNvGrpSpPr>
            <a:grpSpLocks/>
          </p:cNvGrpSpPr>
          <p:nvPr userDrawn="1"/>
        </p:nvGrpSpPr>
        <p:grpSpPr bwMode="auto">
          <a:xfrm>
            <a:off x="4827588" y="738188"/>
            <a:ext cx="273050" cy="5861050"/>
            <a:chOff x="1141140" y="680480"/>
            <a:chExt cx="273340" cy="5861789"/>
          </a:xfrm>
        </p:grpSpPr>
        <p:sp>
          <p:nvSpPr>
            <p:cNvPr id="31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4" name="Group 44"/>
          <p:cNvGrpSpPr>
            <a:grpSpLocks/>
          </p:cNvGrpSpPr>
          <p:nvPr userDrawn="1"/>
        </p:nvGrpSpPr>
        <p:grpSpPr bwMode="auto">
          <a:xfrm>
            <a:off x="5357813" y="738188"/>
            <a:ext cx="273050" cy="5861050"/>
            <a:chOff x="1141140" y="680480"/>
            <a:chExt cx="273340" cy="5861789"/>
          </a:xfrm>
        </p:grpSpPr>
        <p:sp>
          <p:nvSpPr>
            <p:cNvPr id="35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8" name="Group 48"/>
          <p:cNvGrpSpPr>
            <a:grpSpLocks/>
          </p:cNvGrpSpPr>
          <p:nvPr userDrawn="1"/>
        </p:nvGrpSpPr>
        <p:grpSpPr bwMode="auto">
          <a:xfrm>
            <a:off x="5862638" y="738188"/>
            <a:ext cx="273050" cy="5861050"/>
            <a:chOff x="1141140" y="680480"/>
            <a:chExt cx="273340" cy="5861789"/>
          </a:xfrm>
        </p:grpSpPr>
        <p:sp>
          <p:nvSpPr>
            <p:cNvPr id="39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0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" name="Group 52"/>
          <p:cNvGrpSpPr>
            <a:grpSpLocks/>
          </p:cNvGrpSpPr>
          <p:nvPr userDrawn="1"/>
        </p:nvGrpSpPr>
        <p:grpSpPr bwMode="auto">
          <a:xfrm>
            <a:off x="6392863" y="738188"/>
            <a:ext cx="273050" cy="5861050"/>
            <a:chOff x="1141140" y="680480"/>
            <a:chExt cx="273340" cy="5861789"/>
          </a:xfrm>
        </p:grpSpPr>
        <p:sp>
          <p:nvSpPr>
            <p:cNvPr id="43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6" name="Group 56"/>
          <p:cNvGrpSpPr>
            <a:grpSpLocks/>
          </p:cNvGrpSpPr>
          <p:nvPr userDrawn="1"/>
        </p:nvGrpSpPr>
        <p:grpSpPr bwMode="auto">
          <a:xfrm>
            <a:off x="6929438" y="738188"/>
            <a:ext cx="273050" cy="5861050"/>
            <a:chOff x="1141140" y="680480"/>
            <a:chExt cx="273340" cy="5861789"/>
          </a:xfrm>
        </p:grpSpPr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0" name="Group 60"/>
          <p:cNvGrpSpPr>
            <a:grpSpLocks/>
          </p:cNvGrpSpPr>
          <p:nvPr userDrawn="1"/>
        </p:nvGrpSpPr>
        <p:grpSpPr bwMode="auto">
          <a:xfrm>
            <a:off x="7451725" y="738188"/>
            <a:ext cx="273050" cy="5861050"/>
            <a:chOff x="1141140" y="680480"/>
            <a:chExt cx="273340" cy="5861789"/>
          </a:xfrm>
        </p:grpSpPr>
        <p:sp>
          <p:nvSpPr>
            <p:cNvPr id="51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4" name="Group 64"/>
          <p:cNvGrpSpPr>
            <a:grpSpLocks/>
          </p:cNvGrpSpPr>
          <p:nvPr userDrawn="1"/>
        </p:nvGrpSpPr>
        <p:grpSpPr bwMode="auto">
          <a:xfrm>
            <a:off x="7981950" y="738188"/>
            <a:ext cx="273050" cy="5861050"/>
            <a:chOff x="1141140" y="680480"/>
            <a:chExt cx="273340" cy="5861789"/>
          </a:xfrm>
        </p:grpSpPr>
        <p:sp>
          <p:nvSpPr>
            <p:cNvPr id="55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8" name="Group 68"/>
          <p:cNvGrpSpPr>
            <a:grpSpLocks/>
          </p:cNvGrpSpPr>
          <p:nvPr userDrawn="1"/>
        </p:nvGrpSpPr>
        <p:grpSpPr bwMode="auto">
          <a:xfrm>
            <a:off x="8502650" y="738188"/>
            <a:ext cx="273050" cy="5861050"/>
            <a:chOff x="1141140" y="680480"/>
            <a:chExt cx="273340" cy="5861789"/>
          </a:xfrm>
        </p:grpSpPr>
        <p:sp>
          <p:nvSpPr>
            <p:cNvPr id="59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0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013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8425" y="6248400"/>
            <a:ext cx="2285999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495300" y="681038"/>
            <a:ext cx="8412163" cy="5861050"/>
          </a:xfrm>
          <a:prstGeom prst="rect">
            <a:avLst/>
          </a:prstGeom>
          <a:solidFill>
            <a:srgbClr val="66FF66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endParaRPr lang="en-US" altLang="en-US" sz="800" smtClean="0">
              <a:solidFill>
                <a:srgbClr val="000000"/>
              </a:solidFill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95300" y="434975"/>
          <a:ext cx="8412162" cy="623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74"/>
                <a:gridCol w="843248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  <a:gridCol w="525760"/>
              </a:tblGrid>
              <a:tr h="3772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7" marR="91437" marT="45725" marB="457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1642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rgbClr val="99FF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91437" marR="91437" marT="45725" marB="4572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14"/>
          <p:cNvGrpSpPr>
            <a:grpSpLocks/>
          </p:cNvGrpSpPr>
          <p:nvPr userDrawn="1"/>
        </p:nvGrpSpPr>
        <p:grpSpPr bwMode="auto">
          <a:xfrm>
            <a:off x="1671638" y="681038"/>
            <a:ext cx="273050" cy="5861050"/>
            <a:chOff x="1141140" y="680480"/>
            <a:chExt cx="273340" cy="5861789"/>
          </a:xfrm>
        </p:grpSpPr>
        <p:sp>
          <p:nvSpPr>
            <p:cNvPr id="5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18"/>
          <p:cNvGrpSpPr>
            <a:grpSpLocks/>
          </p:cNvGrpSpPr>
          <p:nvPr userDrawn="1"/>
        </p:nvGrpSpPr>
        <p:grpSpPr bwMode="auto">
          <a:xfrm>
            <a:off x="2189163" y="681038"/>
            <a:ext cx="273050" cy="5861050"/>
            <a:chOff x="1141140" y="680480"/>
            <a:chExt cx="273340" cy="5861789"/>
          </a:xfrm>
        </p:grpSpPr>
        <p:sp>
          <p:nvSpPr>
            <p:cNvPr id="9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 userDrawn="1"/>
        </p:nvGrpSpPr>
        <p:grpSpPr bwMode="auto">
          <a:xfrm>
            <a:off x="2700338" y="681038"/>
            <a:ext cx="273050" cy="5861050"/>
            <a:chOff x="1141140" y="680480"/>
            <a:chExt cx="273340" cy="5861789"/>
          </a:xfrm>
        </p:grpSpPr>
        <p:sp>
          <p:nvSpPr>
            <p:cNvPr id="13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26"/>
          <p:cNvGrpSpPr>
            <a:grpSpLocks/>
          </p:cNvGrpSpPr>
          <p:nvPr userDrawn="1"/>
        </p:nvGrpSpPr>
        <p:grpSpPr bwMode="auto">
          <a:xfrm>
            <a:off x="3246438" y="681038"/>
            <a:ext cx="273050" cy="5861050"/>
            <a:chOff x="1141140" y="680480"/>
            <a:chExt cx="273340" cy="5861789"/>
          </a:xfrm>
        </p:grpSpPr>
        <p:sp>
          <p:nvSpPr>
            <p:cNvPr id="17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0" name="Group 30"/>
          <p:cNvGrpSpPr>
            <a:grpSpLocks/>
          </p:cNvGrpSpPr>
          <p:nvPr userDrawn="1"/>
        </p:nvGrpSpPr>
        <p:grpSpPr bwMode="auto">
          <a:xfrm>
            <a:off x="3767138" y="681038"/>
            <a:ext cx="273050" cy="5861050"/>
            <a:chOff x="1141140" y="680480"/>
            <a:chExt cx="273340" cy="5861789"/>
          </a:xfrm>
        </p:grpSpPr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4" name="Group 34"/>
          <p:cNvGrpSpPr>
            <a:grpSpLocks/>
          </p:cNvGrpSpPr>
          <p:nvPr userDrawn="1"/>
        </p:nvGrpSpPr>
        <p:grpSpPr bwMode="auto">
          <a:xfrm>
            <a:off x="4300538" y="681038"/>
            <a:ext cx="273050" cy="5861050"/>
            <a:chOff x="1141140" y="680480"/>
            <a:chExt cx="273340" cy="5861789"/>
          </a:xfrm>
        </p:grpSpPr>
        <p:sp>
          <p:nvSpPr>
            <p:cNvPr id="25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8" name="Group 38"/>
          <p:cNvGrpSpPr>
            <a:grpSpLocks/>
          </p:cNvGrpSpPr>
          <p:nvPr userDrawn="1"/>
        </p:nvGrpSpPr>
        <p:grpSpPr bwMode="auto">
          <a:xfrm>
            <a:off x="4827588" y="681038"/>
            <a:ext cx="273050" cy="5861050"/>
            <a:chOff x="1141140" y="680480"/>
            <a:chExt cx="273340" cy="5861789"/>
          </a:xfrm>
        </p:grpSpPr>
        <p:sp>
          <p:nvSpPr>
            <p:cNvPr id="29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2" name="Group 42"/>
          <p:cNvGrpSpPr>
            <a:grpSpLocks/>
          </p:cNvGrpSpPr>
          <p:nvPr userDrawn="1"/>
        </p:nvGrpSpPr>
        <p:grpSpPr bwMode="auto">
          <a:xfrm>
            <a:off x="5357813" y="681038"/>
            <a:ext cx="273050" cy="5861050"/>
            <a:chOff x="1141140" y="680480"/>
            <a:chExt cx="273340" cy="5861789"/>
          </a:xfrm>
        </p:grpSpPr>
        <p:sp>
          <p:nvSpPr>
            <p:cNvPr id="33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6" name="Group 46"/>
          <p:cNvGrpSpPr>
            <a:grpSpLocks/>
          </p:cNvGrpSpPr>
          <p:nvPr userDrawn="1"/>
        </p:nvGrpSpPr>
        <p:grpSpPr bwMode="auto">
          <a:xfrm>
            <a:off x="5862638" y="681038"/>
            <a:ext cx="273050" cy="5861050"/>
            <a:chOff x="1141140" y="680480"/>
            <a:chExt cx="273340" cy="5861789"/>
          </a:xfrm>
        </p:grpSpPr>
        <p:sp>
          <p:nvSpPr>
            <p:cNvPr id="37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0" name="Group 50"/>
          <p:cNvGrpSpPr>
            <a:grpSpLocks/>
          </p:cNvGrpSpPr>
          <p:nvPr userDrawn="1"/>
        </p:nvGrpSpPr>
        <p:grpSpPr bwMode="auto">
          <a:xfrm>
            <a:off x="6392863" y="681038"/>
            <a:ext cx="273050" cy="5861050"/>
            <a:chOff x="1141140" y="680480"/>
            <a:chExt cx="273340" cy="5861789"/>
          </a:xfrm>
        </p:grpSpPr>
        <p:sp>
          <p:nvSpPr>
            <p:cNvPr id="41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3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4" name="Group 54"/>
          <p:cNvGrpSpPr>
            <a:grpSpLocks/>
          </p:cNvGrpSpPr>
          <p:nvPr userDrawn="1"/>
        </p:nvGrpSpPr>
        <p:grpSpPr bwMode="auto">
          <a:xfrm>
            <a:off x="6929438" y="681038"/>
            <a:ext cx="273050" cy="5861050"/>
            <a:chOff x="1141140" y="680480"/>
            <a:chExt cx="273340" cy="5861789"/>
          </a:xfrm>
        </p:grpSpPr>
        <p:sp>
          <p:nvSpPr>
            <p:cNvPr id="45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8" name="Group 58"/>
          <p:cNvGrpSpPr>
            <a:grpSpLocks/>
          </p:cNvGrpSpPr>
          <p:nvPr userDrawn="1"/>
        </p:nvGrpSpPr>
        <p:grpSpPr bwMode="auto">
          <a:xfrm>
            <a:off x="7451725" y="681038"/>
            <a:ext cx="273050" cy="5861050"/>
            <a:chOff x="1141140" y="680480"/>
            <a:chExt cx="273340" cy="5861789"/>
          </a:xfrm>
        </p:grpSpPr>
        <p:sp>
          <p:nvSpPr>
            <p:cNvPr id="49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2" name="Group 62"/>
          <p:cNvGrpSpPr>
            <a:grpSpLocks/>
          </p:cNvGrpSpPr>
          <p:nvPr userDrawn="1"/>
        </p:nvGrpSpPr>
        <p:grpSpPr bwMode="auto">
          <a:xfrm>
            <a:off x="7981950" y="681038"/>
            <a:ext cx="273050" cy="5861050"/>
            <a:chOff x="1141140" y="680480"/>
            <a:chExt cx="273340" cy="5861789"/>
          </a:xfrm>
        </p:grpSpPr>
        <p:sp>
          <p:nvSpPr>
            <p:cNvPr id="53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5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6" name="Group 66"/>
          <p:cNvGrpSpPr>
            <a:grpSpLocks/>
          </p:cNvGrpSpPr>
          <p:nvPr userDrawn="1"/>
        </p:nvGrpSpPr>
        <p:grpSpPr bwMode="auto">
          <a:xfrm>
            <a:off x="8502650" y="681038"/>
            <a:ext cx="273050" cy="5861050"/>
            <a:chOff x="1141140" y="680480"/>
            <a:chExt cx="273340" cy="5861789"/>
          </a:xfrm>
        </p:grpSpPr>
        <p:sp>
          <p:nvSpPr>
            <p:cNvPr id="57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8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en-US" sz="180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46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03835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199" y="6248400"/>
            <a:ext cx="2181225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1" y="1508125"/>
            <a:ext cx="394811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4" y="1508125"/>
            <a:ext cx="3949700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C20DAD-F611-F74C-818E-D08060824E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9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 flipV="1">
            <a:off x="328960" y="5352789"/>
            <a:ext cx="2627182" cy="33402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                                            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E7D68-5DC3-4763-B1B1-8D93FFCD12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8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6270032" y="738207"/>
            <a:ext cx="2637088" cy="5861788"/>
          </a:xfrm>
          <a:prstGeom prst="rect">
            <a:avLst/>
          </a:prstGeom>
          <a:solidFill>
            <a:srgbClr val="99CCFF">
              <a:alpha val="5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3123539" y="738207"/>
            <a:ext cx="3146493" cy="5861788"/>
          </a:xfrm>
          <a:prstGeom prst="rect">
            <a:avLst/>
          </a:prstGeom>
          <a:solidFill>
            <a:srgbClr val="CCCCFF">
              <a:alpha val="50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494640" y="738207"/>
            <a:ext cx="2628900" cy="58617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lIns="0" tIns="0" rIns="0" bIns="0" rtlCol="0" anchor="ctr"/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93294007"/>
              </p:ext>
            </p:extLst>
          </p:nvPr>
        </p:nvGraphicFramePr>
        <p:xfrm>
          <a:off x="494640" y="493133"/>
          <a:ext cx="8412480" cy="623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  <a:gridCol w="525780"/>
              </a:tblGrid>
              <a:tr h="37719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CY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2024</a:t>
                      </a:r>
                      <a:endParaRPr lang="en-US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2025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US" sz="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0981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1670996" y="738207"/>
            <a:ext cx="273340" cy="5861789"/>
            <a:chOff x="1141140" y="680480"/>
            <a:chExt cx="273340" cy="5861789"/>
          </a:xfrm>
        </p:grpSpPr>
        <p:sp>
          <p:nvSpPr>
            <p:cNvPr id="8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188520" y="738207"/>
            <a:ext cx="273340" cy="5861789"/>
            <a:chOff x="1141140" y="680480"/>
            <a:chExt cx="273340" cy="5861789"/>
          </a:xfrm>
        </p:grpSpPr>
        <p:sp>
          <p:nvSpPr>
            <p:cNvPr id="12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2712396" y="738207"/>
            <a:ext cx="279690" cy="5861789"/>
            <a:chOff x="1153840" y="680480"/>
            <a:chExt cx="279690" cy="5861789"/>
          </a:xfrm>
        </p:grpSpPr>
        <p:sp>
          <p:nvSpPr>
            <p:cNvPr id="16" name="Line 42"/>
            <p:cNvSpPr>
              <a:spLocks noChangeShapeType="1"/>
            </p:cNvSpPr>
            <p:nvPr userDrawn="1"/>
          </p:nvSpPr>
          <p:spPr bwMode="auto">
            <a:xfrm flipH="1">
              <a:off x="11538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Line 42"/>
            <p:cNvSpPr>
              <a:spLocks noChangeShapeType="1"/>
            </p:cNvSpPr>
            <p:nvPr userDrawn="1"/>
          </p:nvSpPr>
          <p:spPr bwMode="auto">
            <a:xfrm flipH="1">
              <a:off x="143154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3245796" y="738207"/>
            <a:ext cx="273340" cy="5861789"/>
            <a:chOff x="1141140" y="680480"/>
            <a:chExt cx="273340" cy="5861789"/>
          </a:xfrm>
        </p:grpSpPr>
        <p:sp>
          <p:nvSpPr>
            <p:cNvPr id="20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3766496" y="738207"/>
            <a:ext cx="273340" cy="5861789"/>
            <a:chOff x="1141140" y="680480"/>
            <a:chExt cx="273340" cy="5861789"/>
          </a:xfrm>
        </p:grpSpPr>
        <p:sp>
          <p:nvSpPr>
            <p:cNvPr id="24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4299896" y="738207"/>
            <a:ext cx="273340" cy="5861789"/>
            <a:chOff x="1141140" y="680480"/>
            <a:chExt cx="273340" cy="5861789"/>
          </a:xfrm>
        </p:grpSpPr>
        <p:sp>
          <p:nvSpPr>
            <p:cNvPr id="28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4826945" y="738207"/>
            <a:ext cx="273340" cy="5861789"/>
            <a:chOff x="1141140" y="680480"/>
            <a:chExt cx="273340" cy="5861789"/>
          </a:xfrm>
        </p:grpSpPr>
        <p:sp>
          <p:nvSpPr>
            <p:cNvPr id="32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5" name="Group 34"/>
          <p:cNvGrpSpPr/>
          <p:nvPr userDrawn="1"/>
        </p:nvGrpSpPr>
        <p:grpSpPr>
          <a:xfrm>
            <a:off x="5357171" y="738207"/>
            <a:ext cx="273340" cy="5861789"/>
            <a:chOff x="1141140" y="680480"/>
            <a:chExt cx="273340" cy="5861789"/>
          </a:xfrm>
        </p:grpSpPr>
        <p:sp>
          <p:nvSpPr>
            <p:cNvPr id="36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 userDrawn="1"/>
        </p:nvGrpSpPr>
        <p:grpSpPr>
          <a:xfrm>
            <a:off x="5861996" y="738207"/>
            <a:ext cx="273340" cy="5861789"/>
            <a:chOff x="1141140" y="680480"/>
            <a:chExt cx="273340" cy="5861789"/>
          </a:xfrm>
        </p:grpSpPr>
        <p:sp>
          <p:nvSpPr>
            <p:cNvPr id="40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3" name="Group 42"/>
          <p:cNvGrpSpPr/>
          <p:nvPr userDrawn="1"/>
        </p:nvGrpSpPr>
        <p:grpSpPr>
          <a:xfrm>
            <a:off x="6392220" y="738207"/>
            <a:ext cx="273340" cy="5861789"/>
            <a:chOff x="1141140" y="680480"/>
            <a:chExt cx="273340" cy="5861789"/>
          </a:xfrm>
        </p:grpSpPr>
        <p:sp>
          <p:nvSpPr>
            <p:cNvPr id="44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5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6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6928796" y="738207"/>
            <a:ext cx="273340" cy="5861789"/>
            <a:chOff x="1141140" y="680480"/>
            <a:chExt cx="273340" cy="5861789"/>
          </a:xfrm>
        </p:grpSpPr>
        <p:sp>
          <p:nvSpPr>
            <p:cNvPr id="48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9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0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7451906" y="738207"/>
            <a:ext cx="273340" cy="5861789"/>
            <a:chOff x="1141140" y="680480"/>
            <a:chExt cx="273340" cy="5861789"/>
          </a:xfrm>
        </p:grpSpPr>
        <p:sp>
          <p:nvSpPr>
            <p:cNvPr id="52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3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4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5" name="Group 54"/>
          <p:cNvGrpSpPr/>
          <p:nvPr userDrawn="1"/>
        </p:nvGrpSpPr>
        <p:grpSpPr>
          <a:xfrm>
            <a:off x="7982132" y="738207"/>
            <a:ext cx="273340" cy="5861789"/>
            <a:chOff x="1141140" y="680480"/>
            <a:chExt cx="273340" cy="5861789"/>
          </a:xfrm>
        </p:grpSpPr>
        <p:sp>
          <p:nvSpPr>
            <p:cNvPr id="56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9" name="Group 58"/>
          <p:cNvGrpSpPr/>
          <p:nvPr userDrawn="1"/>
        </p:nvGrpSpPr>
        <p:grpSpPr>
          <a:xfrm>
            <a:off x="8502832" y="738207"/>
            <a:ext cx="273340" cy="5861789"/>
            <a:chOff x="1141140" y="680480"/>
            <a:chExt cx="273340" cy="5861789"/>
          </a:xfrm>
        </p:grpSpPr>
        <p:sp>
          <p:nvSpPr>
            <p:cNvPr id="60" name="Line 42"/>
            <p:cNvSpPr>
              <a:spLocks noChangeShapeType="1"/>
            </p:cNvSpPr>
            <p:nvPr userDrawn="1"/>
          </p:nvSpPr>
          <p:spPr bwMode="auto">
            <a:xfrm flipH="1">
              <a:off x="1141140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1" name="Line 42"/>
            <p:cNvSpPr>
              <a:spLocks noChangeShapeType="1"/>
            </p:cNvSpPr>
            <p:nvPr userDrawn="1"/>
          </p:nvSpPr>
          <p:spPr bwMode="auto">
            <a:xfrm flipH="1">
              <a:off x="1285152" y="680480"/>
              <a:ext cx="0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2" name="Line 42"/>
            <p:cNvSpPr>
              <a:spLocks noChangeShapeType="1"/>
            </p:cNvSpPr>
            <p:nvPr userDrawn="1"/>
          </p:nvSpPr>
          <p:spPr bwMode="auto">
            <a:xfrm flipH="1">
              <a:off x="1412496" y="680480"/>
              <a:ext cx="1984" cy="5861789"/>
            </a:xfrm>
            <a:prstGeom prst="line">
              <a:avLst/>
            </a:prstGeom>
            <a:noFill/>
            <a:ln w="3175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>
                <a:spcBef>
                  <a:spcPct val="50000"/>
                </a:spcBef>
                <a:buFontTx/>
                <a:buChar char="•"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2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74663"/>
            <a:ext cx="80613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206500"/>
            <a:ext cx="805021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37403A-1876-4930-A49B-4B169956A9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4202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5761038" y="6137275"/>
            <a:ext cx="1971675" cy="614363"/>
            <a:chOff x="3846" y="3866"/>
            <a:chExt cx="1242" cy="387"/>
          </a:xfrm>
        </p:grpSpPr>
        <p:sp>
          <p:nvSpPr>
            <p:cNvPr id="1033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1200" b="1" dirty="0">
                  <a:latin typeface="Arial" charset="0"/>
                </a:rPr>
                <a:t>Federal Aviation</a:t>
              </a:r>
            </a:p>
            <a:p>
              <a:pPr algn="l">
                <a:lnSpc>
                  <a:spcPct val="85000"/>
                </a:lnSpc>
              </a:pPr>
              <a:r>
                <a:rPr lang="en-US" sz="1200" b="1" dirty="0">
                  <a:latin typeface="Arial" charset="0"/>
                </a:rPr>
                <a:t>Administration</a:t>
              </a:r>
            </a:p>
          </p:txBody>
        </p:sp>
        <p:pic>
          <p:nvPicPr>
            <p:cNvPr id="1034" name="Picture 10" descr="NEW FAA LOGO"/>
            <p:cNvPicPr>
              <a:picLocks noChangeAspect="1" noChangeArrowheads="1"/>
            </p:cNvPicPr>
            <p:nvPr userDrawn="1"/>
          </p:nvPicPr>
          <p:blipFill>
            <a:blip r:embed="rId12" cstate="print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</p:spPr>
        </p:pic>
      </p:grp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AE163707-01C1-47DC-82BC-5EBD1EE66DAA}" type="slidenum">
              <a:rPr lang="en-US" sz="1400"/>
              <a:pPr algn="r"/>
              <a:t>‹#›</a:t>
            </a:fld>
            <a:endParaRPr lang="en-US" sz="140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3153" y="6251310"/>
            <a:ext cx="2318070" cy="40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200" b="1" baseline="0" dirty="0" smtClean="0">
                <a:latin typeface="Arial" charset="0"/>
              </a:rPr>
              <a:t>Lighting Technology Meeting</a:t>
            </a:r>
          </a:p>
          <a:p>
            <a:pPr algn="l">
              <a:lnSpc>
                <a:spcPct val="85000"/>
              </a:lnSpc>
            </a:pPr>
            <a:r>
              <a:rPr lang="en-US" sz="1200" b="1" baseline="0" dirty="0" smtClean="0">
                <a:latin typeface="Arial" charset="0"/>
              </a:rPr>
              <a:t>October  19, 2015</a:t>
            </a:r>
            <a:endParaRPr lang="en-US" sz="12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61" r:id="rId7"/>
    <p:sldLayoutId id="2147483664" r:id="rId8"/>
    <p:sldLayoutId id="2147483675" r:id="rId9"/>
    <p:sldLayoutId id="2147483676" r:id="rId10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3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74663"/>
            <a:ext cx="8061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1206500"/>
            <a:ext cx="805021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564BF22-60BB-4B89-A44F-02BF944FA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04202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032" name="Group 12"/>
          <p:cNvGrpSpPr>
            <a:grpSpLocks/>
          </p:cNvGrpSpPr>
          <p:nvPr/>
        </p:nvGrpSpPr>
        <p:grpSpPr bwMode="auto">
          <a:xfrm>
            <a:off x="5761038" y="6137275"/>
            <a:ext cx="1971675" cy="614363"/>
            <a:chOff x="3846" y="3866"/>
            <a:chExt cx="1242" cy="387"/>
          </a:xfrm>
        </p:grpSpPr>
        <p:sp>
          <p:nvSpPr>
            <p:cNvPr id="1035" name="Text Box 9"/>
            <p:cNvSpPr txBox="1">
              <a:spLocks noChangeArrowheads="1"/>
            </p:cNvSpPr>
            <p:nvPr userDrawn="1"/>
          </p:nvSpPr>
          <p:spPr bwMode="auto">
            <a:xfrm>
              <a:off x="4225" y="3949"/>
              <a:ext cx="863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>
                <a:lnSpc>
                  <a:spcPct val="85000"/>
                </a:lnSpc>
                <a:defRPr/>
              </a:pPr>
              <a:r>
                <a:rPr lang="en-US" altLang="en-US" sz="1200" b="1" smtClean="0">
                  <a:solidFill>
                    <a:srgbClr val="FFFFFF"/>
                  </a:solidFill>
                  <a:cs typeface="Arial" charset="0"/>
                </a:rPr>
                <a:t>Federal Aviation</a:t>
              </a:r>
            </a:p>
            <a:p>
              <a:pPr algn="l">
                <a:lnSpc>
                  <a:spcPct val="85000"/>
                </a:lnSpc>
                <a:defRPr/>
              </a:pPr>
              <a:r>
                <a:rPr lang="en-US" altLang="en-US" sz="1200" b="1" smtClean="0">
                  <a:solidFill>
                    <a:srgbClr val="FFFFFF"/>
                  </a:solidFill>
                  <a:cs typeface="Arial" charset="0"/>
                </a:rPr>
                <a:t>Administration</a:t>
              </a:r>
            </a:p>
          </p:txBody>
        </p:sp>
        <p:pic>
          <p:nvPicPr>
            <p:cNvPr id="1036" name="Picture 10" descr="NEW FAA LOGO"/>
            <p:cNvPicPr>
              <a:picLocks noChangeAspect="1" noChangeArrowheads="1"/>
            </p:cNvPicPr>
            <p:nvPr userDrawn="1"/>
          </p:nvPicPr>
          <p:blipFill>
            <a:blip r:embed="rId1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846" y="3866"/>
              <a:ext cx="386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6750050" y="63055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FDFCC97D-1746-4222-9A51-C0593F5D79A7}" type="slidenum">
              <a:rPr lang="en-US" altLang="en-US" sz="1400" smtClean="0">
                <a:solidFill>
                  <a:srgbClr val="FFFFFF"/>
                </a:solidFill>
                <a:latin typeface="Times New Roman" pitchFamily="18" charset="0"/>
                <a:cs typeface="Arial" charset="0"/>
              </a:rPr>
              <a:pPr algn="r">
                <a:defRPr/>
              </a:pPr>
              <a:t>‹#›</a:t>
            </a:fld>
            <a:endParaRPr lang="en-US" altLang="en-US" sz="1400" smtClean="0">
              <a:solidFill>
                <a:srgbClr val="FFFF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603250" y="6251575"/>
            <a:ext cx="2317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85000"/>
              </a:lnSpc>
              <a:defRPr/>
            </a:pPr>
            <a:r>
              <a:rPr lang="en-US" altLang="en-US" sz="1200" b="1" smtClean="0">
                <a:solidFill>
                  <a:srgbClr val="FFFFFF"/>
                </a:solidFill>
                <a:cs typeface="Arial" charset="0"/>
              </a:rPr>
              <a:t>Lighting Technology Meeting</a:t>
            </a:r>
          </a:p>
          <a:p>
            <a:pPr algn="l">
              <a:lnSpc>
                <a:spcPct val="85000"/>
              </a:lnSpc>
              <a:defRPr/>
            </a:pPr>
            <a:r>
              <a:rPr lang="en-US" altLang="en-US" sz="1200" b="1" smtClean="0">
                <a:solidFill>
                  <a:srgbClr val="FFFFFF"/>
                </a:solidFill>
                <a:cs typeface="Arial" charset="0"/>
              </a:rPr>
              <a:t>October  19, 2015</a:t>
            </a:r>
          </a:p>
        </p:txBody>
      </p:sp>
    </p:spTree>
    <p:extLst>
      <p:ext uri="{BB962C8B-B14F-4D97-AF65-F5344CB8AC3E}">
        <p14:creationId xmlns:p14="http://schemas.microsoft.com/office/powerpoint/2010/main" val="306221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500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Vero%20Beach%20LED%20PAPI%20Video%20September%202014%20V3.m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793EA-4794-4BF1-9BC8-EF50711469FB}" type="slidenum">
              <a:rPr lang="en-US"/>
              <a:pPr/>
              <a:t>0</a:t>
            </a:fld>
            <a:endParaRPr lang="en-US"/>
          </a:p>
        </p:txBody>
      </p:sp>
      <p:grpSp>
        <p:nvGrpSpPr>
          <p:cNvPr id="22426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4261" name="Group 5"/>
            <p:cNvGrpSpPr>
              <a:grpSpLocks/>
            </p:cNvGrpSpPr>
            <p:nvPr/>
          </p:nvGrpSpPr>
          <p:grpSpPr bwMode="auto">
            <a:xfrm>
              <a:off x="3523" y="0"/>
              <a:ext cx="2237" cy="4320"/>
              <a:chOff x="3523" y="0"/>
              <a:chExt cx="2237" cy="4320"/>
            </a:xfrm>
          </p:grpSpPr>
          <p:pic>
            <p:nvPicPr>
              <p:cNvPr id="224262" name="Picture 6" descr="FAA B-747-croppin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523" y="0"/>
                <a:ext cx="2237" cy="4320"/>
              </a:xfrm>
              <a:prstGeom prst="rect">
                <a:avLst/>
              </a:prstGeom>
              <a:noFill/>
            </p:spPr>
          </p:pic>
          <p:grpSp>
            <p:nvGrpSpPr>
              <p:cNvPr id="224263" name="Group 7"/>
              <p:cNvGrpSpPr>
                <a:grpSpLocks/>
              </p:cNvGrpSpPr>
              <p:nvPr/>
            </p:nvGrpSpPr>
            <p:grpSpPr bwMode="auto">
              <a:xfrm>
                <a:off x="3700" y="170"/>
                <a:ext cx="1824" cy="574"/>
                <a:chOff x="3613" y="282"/>
                <a:chExt cx="1824" cy="574"/>
              </a:xfrm>
            </p:grpSpPr>
            <p:pic>
              <p:nvPicPr>
                <p:cNvPr id="224264" name="Picture 8" descr="NEW FAA LOG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DF1F06"/>
                    </a:clrFrom>
                    <a:clrTo>
                      <a:srgbClr val="DF1F06">
                        <a:alpha val="0"/>
                      </a:srgbClr>
                    </a:clrTo>
                  </a:clrChange>
                </a:blip>
                <a:srcRect l="14333" t="3734" r="14973" b="4564"/>
                <a:stretch>
                  <a:fillRect/>
                </a:stretch>
              </p:blipFill>
              <p:spPr bwMode="auto">
                <a:xfrm>
                  <a:off x="3613" y="282"/>
                  <a:ext cx="573" cy="574"/>
                </a:xfrm>
                <a:prstGeom prst="rect">
                  <a:avLst/>
                </a:prstGeom>
                <a:noFill/>
              </p:spPr>
            </p:pic>
            <p:sp>
              <p:nvSpPr>
                <p:cNvPr id="22426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4201" y="400"/>
                  <a:ext cx="1236" cy="3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>
                    <a:lnSpc>
                      <a:spcPct val="85000"/>
                    </a:lnSpc>
                  </a:pPr>
                  <a:r>
                    <a:rPr lang="en-US" sz="1800" b="1">
                      <a:latin typeface="Arial" charset="0"/>
                    </a:rPr>
                    <a:t>Federal Aviation</a:t>
                  </a:r>
                </a:p>
                <a:p>
                  <a:pPr algn="l">
                    <a:lnSpc>
                      <a:spcPct val="85000"/>
                    </a:lnSpc>
                  </a:pPr>
                  <a:r>
                    <a:rPr lang="en-US" sz="1800" b="1">
                      <a:latin typeface="Arial" charset="0"/>
                    </a:rPr>
                    <a:t>Administration</a:t>
                  </a:r>
                </a:p>
              </p:txBody>
            </p:sp>
          </p:grpSp>
        </p:grpSp>
        <p:sp>
          <p:nvSpPr>
            <p:cNvPr id="224266" name="Rectangle 10"/>
            <p:cNvSpPr>
              <a:spLocks noChangeArrowheads="1"/>
            </p:cNvSpPr>
            <p:nvPr/>
          </p:nvSpPr>
          <p:spPr bwMode="auto">
            <a:xfrm>
              <a:off x="0" y="3802"/>
              <a:ext cx="3515" cy="514"/>
            </a:xfrm>
            <a:prstGeom prst="rect">
              <a:avLst/>
            </a:prstGeom>
            <a:solidFill>
              <a:srgbClr val="1D2F68"/>
            </a:solidFill>
            <a:ln w="9525">
              <a:solidFill>
                <a:srgbClr val="1D2F68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68" name="Text Box 12"/>
          <p:cNvSpPr txBox="1">
            <a:spLocks noChangeArrowheads="1"/>
          </p:cNvSpPr>
          <p:nvPr/>
        </p:nvSpPr>
        <p:spPr bwMode="auto">
          <a:xfrm>
            <a:off x="406400" y="186661"/>
            <a:ext cx="51863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CC"/>
                </a:solidFill>
              </a:rPr>
              <a:t>Illuminating Engineering Society (IES) Government Contacts </a:t>
            </a:r>
          </a:p>
          <a:p>
            <a:r>
              <a:rPr lang="en-US" sz="3600" b="1" dirty="0">
                <a:solidFill>
                  <a:srgbClr val="3333CC"/>
                </a:solidFill>
              </a:rPr>
              <a:t>Sub-Committee </a:t>
            </a:r>
            <a:r>
              <a:rPr lang="en-US" sz="3600" b="1" dirty="0" smtClean="0">
                <a:solidFill>
                  <a:srgbClr val="3333CC"/>
                </a:solidFill>
              </a:rPr>
              <a:t>Meeting</a:t>
            </a:r>
            <a:endParaRPr lang="en-US" sz="36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4269" name="Rectangle 13"/>
          <p:cNvSpPr>
            <a:spLocks noChangeArrowheads="1"/>
          </p:cNvSpPr>
          <p:nvPr/>
        </p:nvSpPr>
        <p:spPr bwMode="auto">
          <a:xfrm>
            <a:off x="1123950" y="4113213"/>
            <a:ext cx="36232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Navigation Programs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Lighting Systems </a:t>
            </a:r>
            <a:r>
              <a:rPr lang="en-US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Sub-Team</a:t>
            </a: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en-US" sz="20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AJM-3222</a:t>
            </a:r>
          </a:p>
          <a:p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October 19, 2015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12" name="Picture 18" descr="plnsnd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3079761"/>
            <a:ext cx="8955087" cy="124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" y="190761"/>
            <a:ext cx="8782494" cy="57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8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16" y="255182"/>
            <a:ext cx="8697433" cy="569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0" y="0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/>
              <a:t>Advanced Lighting Concepts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37943" y="584790"/>
            <a:ext cx="146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LED MALSR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6082" y="630860"/>
            <a:ext cx="146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LED PAPI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747" y="4235447"/>
            <a:ext cx="1467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LED ALSF-2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2786" y="4242379"/>
            <a:ext cx="1417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LED REIL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7"/>
            <a:ext cx="8472488" cy="729401"/>
          </a:xfrm>
        </p:spPr>
        <p:txBody>
          <a:bodyPr/>
          <a:lstStyle/>
          <a:p>
            <a:r>
              <a:rPr lang="en-US" dirty="0" smtClean="0"/>
              <a:t>MALSR Initiatives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5180" y="1127051"/>
            <a:ext cx="6804839" cy="479528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Service Description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The MALSR provides visual information on runway alignment, height perception, roll guidance, and horizontal references for Category (CAT) I precision approaches and Special Authorization CAT II Operations</a:t>
            </a:r>
          </a:p>
          <a:p>
            <a:pPr>
              <a:spcBef>
                <a:spcPts val="0"/>
              </a:spcBef>
              <a:buNone/>
            </a:pPr>
            <a:endParaRPr lang="en-US" b="1" dirty="0" smtClean="0"/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Roadmap to the future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Transition from current PAR-38 incandescent lamps to energy efficient LED technology	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Developing alternative LED lamps that can use existing lamp fixtures to minimize cost of conversion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Establish a transition plan to replace incandescent lamps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Determining need to retain some infra-red emission to support enhanced flight vision systems (EFVS) and Night Vision Systems (NVS)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Transition from current PAR-56 threshold lamps to LED technology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Rely on LED technology to improve reliability and maintainability and reduce ops costs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94" y="1427838"/>
            <a:ext cx="1552354" cy="13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985" y="3820176"/>
            <a:ext cx="1504305" cy="132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7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44487"/>
            <a:ext cx="8472488" cy="686871"/>
          </a:xfrm>
        </p:spPr>
        <p:txBody>
          <a:bodyPr/>
          <a:lstStyle/>
          <a:p>
            <a:r>
              <a:rPr lang="en-US" dirty="0" smtClean="0"/>
              <a:t>ALSF-2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1" y="1148317"/>
            <a:ext cx="4969834" cy="475083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Service Description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The ALSF-2 provides visual information on runway alignment, height perception, roll guidance, and horizontal reference for all categories of precision approaches, primarily Category (CAT) II/III</a:t>
            </a:r>
          </a:p>
          <a:p>
            <a:pPr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Roadmap to the Future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Evaluate potential for reducing footprint and number of lamps needed to support CAT II/III approaches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Leverage lessons learned from the MALSR program to implement Light Emitting Diode (LED) in the ALSF-2 design to the extent possible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70" y="1380101"/>
            <a:ext cx="2865232" cy="38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31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58801" y="1206500"/>
            <a:ext cx="5810102" cy="45894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Service Description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PAPI provides visual approach slope information to pilots and enables them to make stabilized descent and approach clearances over obstructions 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PAPI is used primarily to support Visual Flight Rules (VFR) operations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Roadmap to the future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Insert LED technology into legacy lighting systems that addresses improving reliability and maintainability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sz="1400" dirty="0" smtClean="0"/>
              <a:t>Possible to reduce the lifecycle cost of Visual Glide Slope Indicator (VGSI) by at least 50 percent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761" y="2541180"/>
            <a:ext cx="2775079" cy="307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5225" y="231088"/>
            <a:ext cx="8472488" cy="60960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rgbClr val="162055"/>
                </a:solidFill>
                <a:latin typeface="+mn-lt"/>
              </a:rPr>
              <a:t>REILs Initiative</a:t>
            </a:r>
            <a:endParaRPr lang="en-US" dirty="0">
              <a:solidFill>
                <a:srgbClr val="162055"/>
              </a:solidFill>
              <a:latin typeface="+mn-lt"/>
            </a:endParaRPr>
          </a:p>
        </p:txBody>
      </p:sp>
      <p:pic>
        <p:nvPicPr>
          <p:cNvPr id="17411" name="Picture 4" descr="REIL Image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2539" y="1085190"/>
            <a:ext cx="3803650" cy="4506913"/>
          </a:xfrm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199560" y="962941"/>
            <a:ext cx="5092429" cy="53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buNone/>
            </a:pPr>
            <a:r>
              <a:rPr lang="en-US" sz="2000" b="1" dirty="0" smtClean="0"/>
              <a:t>Service Description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The </a:t>
            </a:r>
            <a:r>
              <a:rPr lang="en-US" sz="1800" dirty="0"/>
              <a:t>REIL is a non-precision visual aid </a:t>
            </a:r>
            <a:r>
              <a:rPr lang="en-US" sz="1800" dirty="0" smtClean="0"/>
              <a:t>that provides </a:t>
            </a:r>
            <a:r>
              <a:rPr lang="en-US" sz="1800" dirty="0"/>
              <a:t>rapid and positive identification of the approach end of a particular runway to the </a:t>
            </a:r>
            <a:r>
              <a:rPr lang="en-US" sz="1800" dirty="0" smtClean="0"/>
              <a:t>pilot.</a:t>
            </a:r>
            <a:endParaRPr lang="en-US" sz="18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REILs </a:t>
            </a:r>
            <a:r>
              <a:rPr lang="en-US" sz="1800" dirty="0"/>
              <a:t>are required for current and future NAS </a:t>
            </a:r>
            <a:r>
              <a:rPr lang="en-US" sz="1800" dirty="0" smtClean="0"/>
              <a:t>operations</a:t>
            </a:r>
            <a:endParaRPr lang="en-US" sz="1800" dirty="0"/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Approx. 400 REILS are beyond their 20 year life-cycle; over 200 REILs are &gt;30 years old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endParaRPr lang="en-US" sz="1600" b="1" dirty="0" smtClean="0"/>
          </a:p>
          <a:p>
            <a:pPr marL="285750" indent="-285750" algn="l" eaLnBrk="1" hangingPunct="1"/>
            <a:r>
              <a:rPr lang="en-US" sz="2000" b="1" dirty="0" smtClean="0"/>
              <a:t>Roadmap to the future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Transition from </a:t>
            </a:r>
            <a:r>
              <a:rPr lang="en-US" sz="1800" dirty="0" err="1" smtClean="0"/>
              <a:t>zenon</a:t>
            </a:r>
            <a:r>
              <a:rPr lang="en-US" sz="1800" dirty="0" smtClean="0"/>
              <a:t> flashtubes to LED Technology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Insert LED technology into legacy lighting systems to improve reliability and maintainability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sz="1800" dirty="0" smtClean="0"/>
              <a:t>Current program is replacing REILs to at a rate of ~10/year</a:t>
            </a:r>
          </a:p>
          <a:p>
            <a:pPr algn="l" eaLnBrk="1" hangingPunct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57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LC-Tower-in-Fog-3-copy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0"/>
          <a:stretch/>
        </p:blipFill>
        <p:spPr>
          <a:xfrm>
            <a:off x="4939860" y="999093"/>
            <a:ext cx="4097838" cy="4229100"/>
          </a:xfrm>
        </p:spPr>
      </p:pic>
      <p:sp>
        <p:nvSpPr>
          <p:cNvPr id="1024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49563" y="661641"/>
            <a:ext cx="4688475" cy="5175047"/>
          </a:xfrm>
        </p:spPr>
        <p:txBody>
          <a:bodyPr/>
          <a:lstStyle/>
          <a:p>
            <a:pPr marL="112703" indent="0">
              <a:spcBef>
                <a:spcPts val="0"/>
              </a:spcBef>
              <a:buNone/>
            </a:pPr>
            <a:r>
              <a:rPr lang="en-US" b="1" dirty="0" smtClean="0"/>
              <a:t>Service Description</a:t>
            </a:r>
            <a:endParaRPr lang="en-US" sz="900" b="1" dirty="0" smtClean="0">
              <a:latin typeface="Arial" charset="0"/>
            </a:endParaRPr>
          </a:p>
          <a:p>
            <a:pPr marL="458747" lvl="1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Runway Visual Range (RVR) provides air traffic controllers with a measure of the distance a pilot can expect to see the runway</a:t>
            </a:r>
          </a:p>
          <a:p>
            <a:pPr marL="458747" lvl="1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RVR becomes critical when visibility is less than a mile</a:t>
            </a:r>
          </a:p>
          <a:p>
            <a:pPr marL="458747" lvl="1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RVR information is required for departure and Category (CAT) II, III, and many CAT I precision approaches</a:t>
            </a:r>
          </a:p>
          <a:p>
            <a:pPr marL="458747" lvl="1">
              <a:spcBef>
                <a:spcPts val="0"/>
              </a:spcBef>
              <a:buFont typeface="Arial" charset="0"/>
              <a:buChar char="•"/>
            </a:pPr>
            <a:endParaRPr lang="en-US" sz="1600" dirty="0" smtClean="0">
              <a:latin typeface="Arial" charset="0"/>
            </a:endParaRPr>
          </a:p>
          <a:p>
            <a:pPr marL="55558" indent="0">
              <a:spcBef>
                <a:spcPts val="0"/>
              </a:spcBef>
              <a:buNone/>
            </a:pPr>
            <a:r>
              <a:rPr lang="en-US" b="1" dirty="0" smtClean="0"/>
              <a:t>Roadmap to the Future</a:t>
            </a:r>
          </a:p>
          <a:p>
            <a:pPr marL="458747" lvl="1">
              <a:spcBef>
                <a:spcPts val="0"/>
              </a:spcBef>
              <a:buFont typeface="Arial" charset="0"/>
              <a:buChar char="•"/>
            </a:pPr>
            <a:r>
              <a:rPr lang="en-US" dirty="0" smtClean="0">
                <a:latin typeface="Arial" charset="0"/>
              </a:rPr>
              <a:t>RVRs are required for the current and future NAS operations to:</a:t>
            </a:r>
          </a:p>
          <a:p>
            <a:pPr marL="915906" lvl="2" indent="-285724">
              <a:spcBef>
                <a:spcPts val="0"/>
              </a:spcBef>
              <a:buFont typeface="Lucida Grande"/>
              <a:buChar char="­"/>
            </a:pPr>
            <a:r>
              <a:rPr lang="en-US" sz="1400" dirty="0" smtClean="0">
                <a:latin typeface="Arial" charset="0"/>
              </a:rPr>
              <a:t>Replace aging </a:t>
            </a:r>
            <a:r>
              <a:rPr lang="en-US" sz="1400" dirty="0" err="1" smtClean="0">
                <a:latin typeface="Arial" charset="0"/>
              </a:rPr>
              <a:t>transmissometers</a:t>
            </a:r>
            <a:r>
              <a:rPr lang="en-US" sz="1400" dirty="0" smtClean="0">
                <a:latin typeface="Arial" charset="0"/>
              </a:rPr>
              <a:t> and non-PC-based systems</a:t>
            </a:r>
          </a:p>
          <a:p>
            <a:pPr marL="630182" lvl="2" indent="0">
              <a:spcBef>
                <a:spcPts val="0"/>
              </a:spcBef>
              <a:buNone/>
            </a:pPr>
            <a:endParaRPr lang="en-US" sz="1400" dirty="0" smtClean="0">
              <a:latin typeface="Arial" charset="0"/>
            </a:endParaRPr>
          </a:p>
          <a:p>
            <a:pPr marL="915906" lvl="2" indent="-285724">
              <a:spcBef>
                <a:spcPts val="0"/>
              </a:spcBef>
              <a:buFont typeface="Lucida Grande"/>
              <a:buChar char="­"/>
            </a:pPr>
            <a:r>
              <a:rPr lang="en-US" sz="1400" dirty="0" smtClean="0">
                <a:latin typeface="Arial" charset="0"/>
              </a:rPr>
              <a:t>Support future precision approach requirements</a:t>
            </a:r>
            <a:endParaRPr lang="en-US" sz="1400" dirty="0">
              <a:latin typeface="Arial" charset="0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263520" y="47690"/>
            <a:ext cx="6059488" cy="52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eaLnBrk="1" hangingPunct="1">
              <a:buNone/>
            </a:pPr>
            <a:r>
              <a:rPr lang="en-US" sz="2800" b="1" dirty="0" smtClean="0">
                <a:solidFill>
                  <a:srgbClr val="162055"/>
                </a:solidFill>
                <a:latin typeface="+mn-lt"/>
              </a:rPr>
              <a:t>RVR</a:t>
            </a:r>
            <a:r>
              <a:rPr lang="en-US" sz="2800" b="1" dirty="0">
                <a:solidFill>
                  <a:srgbClr val="162055"/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rgbClr val="162055"/>
                </a:solidFill>
                <a:latin typeface="+mn-lt"/>
              </a:rPr>
              <a:t>Initiative</a:t>
            </a:r>
            <a:endParaRPr lang="en-US" sz="2800" b="1" dirty="0">
              <a:solidFill>
                <a:srgbClr val="162055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054160" y="1089998"/>
            <a:ext cx="1861820" cy="2408555"/>
            <a:chOff x="0" y="0"/>
            <a:chExt cx="1619885" cy="22440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19885" cy="2025015"/>
            </a:xfrm>
            <a:prstGeom prst="rect">
              <a:avLst/>
            </a:prstGeom>
          </p:spPr>
        </p:pic>
        <p:sp>
          <p:nvSpPr>
            <p:cNvPr id="7" name="Text Box 26"/>
            <p:cNvSpPr txBox="1"/>
            <p:nvPr/>
          </p:nvSpPr>
          <p:spPr>
            <a:xfrm>
              <a:off x="0" y="2082165"/>
              <a:ext cx="1619885" cy="16192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=""/>
              </a:ext>
            </a:extLst>
          </p:spPr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Bef>
                  <a:spcPts val="0"/>
                </a:spcBef>
                <a:spcAft>
                  <a:spcPts val="1000"/>
                </a:spcAft>
              </a:pPr>
              <a:r>
                <a:rPr lang="en-US" sz="900" b="1" dirty="0">
                  <a:solidFill>
                    <a:srgbClr val="4F81BD"/>
                  </a:solidFill>
                  <a:latin typeface="Times New Roman"/>
                  <a:ea typeface="Times"/>
                </a:rPr>
                <a:t> RVR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338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35640" y="248323"/>
            <a:ext cx="8472488" cy="6096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Lighting Systems Future Initiatives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95301" y="1156585"/>
            <a:ext cx="8428995" cy="4391025"/>
          </a:xfrm>
        </p:spPr>
        <p:txBody>
          <a:bodyPr/>
          <a:lstStyle/>
          <a:p>
            <a:r>
              <a:rPr lang="en-US" b="1" dirty="0" smtClean="0">
                <a:latin typeface="Arial" charset="0"/>
              </a:rPr>
              <a:t> ALSF-2/MALSR</a:t>
            </a:r>
            <a:r>
              <a:rPr lang="en-US" dirty="0" smtClean="0">
                <a:latin typeface="Arial" charset="0"/>
              </a:rPr>
              <a:t>: </a:t>
            </a:r>
            <a:r>
              <a:rPr lang="en-US" dirty="0">
                <a:latin typeface="Arial" charset="0"/>
              </a:rPr>
              <a:t>Conduct Analysis on the feasibility of reducing the footprints of these lighting systems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Redesign </a:t>
            </a:r>
            <a:r>
              <a:rPr lang="en-US" b="1" dirty="0">
                <a:latin typeface="Arial" charset="0"/>
              </a:rPr>
              <a:t>MALSR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system </a:t>
            </a:r>
            <a:r>
              <a:rPr lang="en-US" dirty="0">
                <a:latin typeface="Arial" charset="0"/>
              </a:rPr>
              <a:t>based on LED </a:t>
            </a:r>
            <a:r>
              <a:rPr lang="en-US" dirty="0" smtClean="0">
                <a:latin typeface="Arial" charset="0"/>
              </a:rPr>
              <a:t>technology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Redesign </a:t>
            </a:r>
            <a:r>
              <a:rPr lang="en-US" b="1" dirty="0" smtClean="0">
                <a:latin typeface="Arial" charset="0"/>
              </a:rPr>
              <a:t>ALSF-2</a:t>
            </a:r>
            <a:r>
              <a:rPr lang="en-US" dirty="0" smtClean="0">
                <a:latin typeface="Arial" charset="0"/>
              </a:rPr>
              <a:t> system based on LED technology</a:t>
            </a:r>
          </a:p>
          <a:p>
            <a:endParaRPr lang="en-US" sz="2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2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-39767" y="0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Projects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62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 smtClean="0"/>
              <a:t>Organizational Structure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Lighting Systems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Navigation Roadmap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Advanced Lighting Concepts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Active Projects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Specification Updates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Procurement Opportunities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Project 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on LED Projects</a:t>
            </a:r>
          </a:p>
          <a:p>
            <a:r>
              <a:rPr lang="en-US" dirty="0" smtClean="0"/>
              <a:t>LED PAPI</a:t>
            </a:r>
            <a:endParaRPr lang="en-US" dirty="0" smtClean="0"/>
          </a:p>
          <a:p>
            <a:r>
              <a:rPr lang="en-US" dirty="0" smtClean="0"/>
              <a:t>LED  MALSR PAR-38 </a:t>
            </a:r>
            <a:r>
              <a:rPr lang="en-US" dirty="0" smtClean="0"/>
              <a:t>Replacement Lamp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11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-39767" y="0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 on LED Project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37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800600"/>
          </a:xfrm>
        </p:spPr>
        <p:txBody>
          <a:bodyPr/>
          <a:lstStyle/>
          <a:p>
            <a:r>
              <a:rPr lang="en-US" altLang="en-US" sz="1800" smtClean="0"/>
              <a:t>FAA Significant  Safety Issues </a:t>
            </a:r>
          </a:p>
          <a:p>
            <a:pPr lvl="1"/>
            <a:r>
              <a:rPr lang="en-US" altLang="en-US" sz="1600" smtClean="0"/>
              <a:t>FAA’s top safety related issue is LED Lighting on Airfield, Obstacles and Aircraft</a:t>
            </a:r>
          </a:p>
          <a:p>
            <a:pPr lvl="2"/>
            <a:r>
              <a:rPr lang="en-US" altLang="en-US" smtClean="0"/>
              <a:t>Pilots using Night Vision Goggles (NVG) or Enhanced Flight Vision Systems (EFVS) lack ability to see LEDs</a:t>
            </a:r>
          </a:p>
          <a:p>
            <a:pPr lvl="2"/>
            <a:r>
              <a:rPr lang="en-US" altLang="en-US" smtClean="0"/>
              <a:t>Unmanned Aircraft Systems sensors have limited or no ability to sense LED’s</a:t>
            </a:r>
          </a:p>
          <a:p>
            <a:pPr lvl="2"/>
            <a:r>
              <a:rPr lang="en-US" altLang="en-US" smtClean="0"/>
              <a:t>Pilots concern about glare from high intensity LED’s on taxiways and runways off haze, fog, low ceiling cloud decks…</a:t>
            </a:r>
          </a:p>
          <a:p>
            <a:pPr lvl="1"/>
            <a:r>
              <a:rPr lang="en-US" altLang="en-US" sz="1600" smtClean="0"/>
              <a:t>Establish Team to Conduct Safety Risk Management (SRM) panel</a:t>
            </a:r>
          </a:p>
          <a:p>
            <a:pPr lvl="2"/>
            <a:r>
              <a:rPr lang="en-US" altLang="en-US" smtClean="0"/>
              <a:t>A cross-organizational approach to conduct SRM</a:t>
            </a:r>
          </a:p>
          <a:p>
            <a:endParaRPr lang="en-US" altLang="en-US" sz="1600" smtClean="0"/>
          </a:p>
          <a:p>
            <a:r>
              <a:rPr lang="en-US" altLang="en-US" sz="1800" smtClean="0"/>
              <a:t>LED Moratorium </a:t>
            </a:r>
          </a:p>
          <a:p>
            <a:pPr lvl="1"/>
            <a:r>
              <a:rPr lang="en-US" altLang="en-US" sz="1600" smtClean="0"/>
              <a:t>Office of Airports has issued a moratorium on High Intensity Runway Edge Lights (HIRLs)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LED Issues</a:t>
            </a:r>
          </a:p>
        </p:txBody>
      </p:sp>
    </p:spTree>
    <p:extLst>
      <p:ext uri="{BB962C8B-B14F-4D97-AF65-F5344CB8AC3E}">
        <p14:creationId xmlns:p14="http://schemas.microsoft.com/office/powerpoint/2010/main" val="2918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31800"/>
            <a:ext cx="8061325" cy="609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LED Symposium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58800" y="1036638"/>
            <a:ext cx="8050213" cy="4983162"/>
          </a:xfrm>
        </p:spPr>
        <p:txBody>
          <a:bodyPr/>
          <a:lstStyle/>
          <a:p>
            <a:r>
              <a:rPr lang="en-US" altLang="en-US" sz="1800" dirty="0" smtClean="0"/>
              <a:t>Objective:</a:t>
            </a:r>
          </a:p>
          <a:p>
            <a:pPr lvl="1"/>
            <a:r>
              <a:rPr lang="en-US" altLang="en-US" sz="1600" dirty="0" smtClean="0"/>
              <a:t>Focus is on Approach Lighting and Airport Lighting</a:t>
            </a:r>
          </a:p>
          <a:p>
            <a:pPr lvl="1"/>
            <a:r>
              <a:rPr lang="en-US" altLang="en-US" sz="1600" dirty="0" smtClean="0"/>
              <a:t>Identify needed Areas of Research and Testing</a:t>
            </a:r>
          </a:p>
          <a:p>
            <a:pPr lvl="1"/>
            <a:r>
              <a:rPr lang="en-US" altLang="en-US" sz="1600" dirty="0" smtClean="0"/>
              <a:t>Achieve Collaboration from Stakeholders</a:t>
            </a:r>
          </a:p>
          <a:p>
            <a:pPr lvl="1"/>
            <a:r>
              <a:rPr lang="en-US" altLang="en-US" sz="1600" dirty="0" smtClean="0"/>
              <a:t>Establish Plan of Action and Timelines</a:t>
            </a:r>
          </a:p>
          <a:p>
            <a:pPr lvl="1"/>
            <a:r>
              <a:rPr lang="en-US" altLang="en-US" sz="1600" dirty="0" smtClean="0"/>
              <a:t>Fix It!</a:t>
            </a:r>
          </a:p>
          <a:p>
            <a:r>
              <a:rPr lang="en-US" altLang="en-US" sz="1800" dirty="0" smtClean="0"/>
              <a:t>Participants:</a:t>
            </a:r>
          </a:p>
          <a:p>
            <a:pPr lvl="1"/>
            <a:r>
              <a:rPr lang="en-US" altLang="en-US" sz="1600" dirty="0" smtClean="0"/>
              <a:t>Industry: ALPA, Pilots, Lighting Experts, FEDEX </a:t>
            </a:r>
          </a:p>
          <a:p>
            <a:pPr lvl="1"/>
            <a:r>
              <a:rPr lang="en-US" altLang="en-US" sz="1600" dirty="0" smtClean="0"/>
              <a:t>FAA:  Navigation Programs, Airports, Tech Center, Flight Standards, CAMI, Volpe </a:t>
            </a:r>
          </a:p>
          <a:p>
            <a:r>
              <a:rPr lang="en-US" altLang="en-US" sz="1800" dirty="0" smtClean="0"/>
              <a:t>Outcome:</a:t>
            </a:r>
          </a:p>
          <a:p>
            <a:pPr lvl="1"/>
            <a:r>
              <a:rPr lang="en-US" altLang="en-US" sz="1600" dirty="0" smtClean="0"/>
              <a:t>Established Three (3) Groups</a:t>
            </a:r>
          </a:p>
          <a:p>
            <a:pPr lvl="2"/>
            <a:r>
              <a:rPr lang="en-US" altLang="en-US" dirty="0" smtClean="0"/>
              <a:t>Science, Infrastructure and Operational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6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accent6"/>
                </a:solidFill>
              </a:rPr>
              <a:t>Next Steps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800600"/>
          </a:xfrm>
        </p:spPr>
        <p:txBody>
          <a:bodyPr/>
          <a:lstStyle/>
          <a:p>
            <a:r>
              <a:rPr lang="en-US" altLang="en-US" sz="1800" dirty="0" smtClean="0"/>
              <a:t>Work with Stakeholders and FAA to identify resources needed to continue evaluation of LED Technology</a:t>
            </a:r>
          </a:p>
          <a:p>
            <a:pPr lvl="1"/>
            <a:r>
              <a:rPr lang="en-US" altLang="en-US" sz="1600" dirty="0" smtClean="0"/>
              <a:t>Conduct additional research on LED’s</a:t>
            </a:r>
          </a:p>
          <a:p>
            <a:pPr lvl="2"/>
            <a:r>
              <a:rPr lang="en-US" altLang="en-US" dirty="0" smtClean="0"/>
              <a:t>Brightness, Glare </a:t>
            </a:r>
          </a:p>
          <a:p>
            <a:pPr lvl="1"/>
            <a:r>
              <a:rPr lang="en-US" altLang="en-US" sz="1600" dirty="0" smtClean="0"/>
              <a:t>Conduct Operational Test on LED’s</a:t>
            </a:r>
          </a:p>
          <a:p>
            <a:pPr lvl="2"/>
            <a:r>
              <a:rPr lang="en-US" altLang="en-US" dirty="0" smtClean="0"/>
              <a:t>Clear, Rain, Snow, Fog </a:t>
            </a:r>
          </a:p>
          <a:p>
            <a:pPr lvl="1"/>
            <a:r>
              <a:rPr lang="en-US" altLang="en-US" sz="1600" dirty="0" smtClean="0"/>
              <a:t>Establish a Safety Panel specifically on LED’s</a:t>
            </a:r>
          </a:p>
          <a:p>
            <a:endParaRPr lang="en-US" altLang="en-US" sz="1600" dirty="0" smtClean="0"/>
          </a:p>
          <a:p>
            <a:r>
              <a:rPr lang="en-US" altLang="en-US" sz="1600" dirty="0" smtClean="0"/>
              <a:t>Revalidate Lighting Requirements</a:t>
            </a:r>
          </a:p>
          <a:p>
            <a:pPr lvl="1"/>
            <a:r>
              <a:rPr lang="en-US" altLang="en-US" sz="1600" dirty="0" smtClean="0"/>
              <a:t>Intensity Steps</a:t>
            </a:r>
          </a:p>
          <a:p>
            <a:pPr lvl="1"/>
            <a:r>
              <a:rPr lang="en-US" altLang="en-US" sz="1600" dirty="0" err="1" smtClean="0"/>
              <a:t>Photometrics</a:t>
            </a:r>
            <a:r>
              <a:rPr lang="en-US" altLang="en-US" sz="1600" dirty="0" smtClean="0"/>
              <a:t> </a:t>
            </a:r>
          </a:p>
          <a:p>
            <a:pPr lvl="1"/>
            <a:r>
              <a:rPr lang="en-US" altLang="en-US" sz="1600" dirty="0" smtClean="0"/>
              <a:t>Brightness</a:t>
            </a:r>
          </a:p>
          <a:p>
            <a:pPr lvl="1"/>
            <a:endParaRPr lang="en-US" altLang="en-US" sz="2000" b="1" dirty="0" smtClean="0"/>
          </a:p>
          <a:p>
            <a:r>
              <a:rPr lang="en-US" altLang="en-US" sz="2400" dirty="0" smtClean="0"/>
              <a:t>LED issues have impacted LED Projects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-39767" y="0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PAPI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152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 PAPI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Objective:  The primary objective is to fully deploy LED PAPI by using the System Development, Deployment and Implementation phases of FAA’s Acquisition Management Systems (FAMS) process. 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Project Activities</a:t>
            </a:r>
          </a:p>
          <a:p>
            <a:pPr lvl="2"/>
            <a:r>
              <a:rPr lang="en-US" dirty="0" smtClean="0"/>
              <a:t>Preliminary Design Review</a:t>
            </a:r>
          </a:p>
          <a:p>
            <a:pPr lvl="2"/>
            <a:r>
              <a:rPr lang="en-US" dirty="0" smtClean="0"/>
              <a:t>Critical Design Review</a:t>
            </a:r>
          </a:p>
          <a:p>
            <a:pPr lvl="2"/>
            <a:r>
              <a:rPr lang="en-US" dirty="0" smtClean="0"/>
              <a:t>Design Qualification Test</a:t>
            </a:r>
          </a:p>
          <a:p>
            <a:pPr lvl="2"/>
            <a:r>
              <a:rPr lang="en-US" dirty="0" smtClean="0"/>
              <a:t>Operational Test</a:t>
            </a:r>
          </a:p>
          <a:p>
            <a:pPr lvl="2"/>
            <a:r>
              <a:rPr lang="en-US" dirty="0" smtClean="0"/>
              <a:t>Configuration Audits</a:t>
            </a:r>
          </a:p>
          <a:p>
            <a:pPr lvl="2"/>
            <a:r>
              <a:rPr lang="en-US" dirty="0" smtClean="0"/>
              <a:t>Product Baseline</a:t>
            </a:r>
          </a:p>
          <a:p>
            <a:pPr lvl="2"/>
            <a:r>
              <a:rPr lang="en-US" dirty="0" smtClean="0"/>
              <a:t>Deployment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7" descr="AMSLogo_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782" y="2456081"/>
            <a:ext cx="4198983" cy="250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kern="1200" dirty="0" smtClean="0">
                <a:solidFill>
                  <a:srgbClr val="2D2D8A"/>
                </a:solidFill>
              </a:rPr>
              <a:t>LED PAPI Project Impacts</a:t>
            </a:r>
            <a:endParaRPr lang="en-US" sz="28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b="1" dirty="0" smtClean="0"/>
              <a:t>Extensive Safety Review </a:t>
            </a:r>
          </a:p>
          <a:p>
            <a:pPr lvl="1">
              <a:defRPr/>
            </a:pPr>
            <a:r>
              <a:rPr lang="en-US" sz="1600" dirty="0">
                <a:solidFill>
                  <a:srgbClr val="000000"/>
                </a:solidFill>
              </a:rPr>
              <a:t>Conducted </a:t>
            </a:r>
            <a:r>
              <a:rPr lang="en-US" sz="1600" dirty="0" smtClean="0">
                <a:solidFill>
                  <a:srgbClr val="000000"/>
                </a:solidFill>
              </a:rPr>
              <a:t>several Safety </a:t>
            </a:r>
            <a:r>
              <a:rPr lang="en-US" sz="1600" dirty="0">
                <a:solidFill>
                  <a:srgbClr val="000000"/>
                </a:solidFill>
              </a:rPr>
              <a:t>Risk </a:t>
            </a:r>
            <a:r>
              <a:rPr lang="en-US" sz="1600" dirty="0" smtClean="0">
                <a:solidFill>
                  <a:srgbClr val="000000"/>
                </a:solidFill>
              </a:rPr>
              <a:t>Panel meetings </a:t>
            </a:r>
            <a:r>
              <a:rPr lang="en-US" sz="1600" dirty="0">
                <a:solidFill>
                  <a:srgbClr val="000000"/>
                </a:solidFill>
              </a:rPr>
              <a:t>to identify potential hazard conditions involving visual guidance </a:t>
            </a:r>
            <a:r>
              <a:rPr lang="en-US" sz="1600" dirty="0" smtClean="0">
                <a:solidFill>
                  <a:srgbClr val="000000"/>
                </a:solidFill>
              </a:rPr>
              <a:t>indicators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1800" b="1" dirty="0" smtClean="0"/>
              <a:t>Additional Flight Evaluations</a:t>
            </a:r>
          </a:p>
          <a:p>
            <a:pPr lvl="1">
              <a:defRPr/>
            </a:pPr>
            <a:r>
              <a:rPr lang="en-US" sz="1600" dirty="0" smtClean="0"/>
              <a:t>Conducted video recording of LED PAPI, incandescent PAPI and Visual Approach Slope Indicator at key-site Vero Beach, FL (VRB) - September 2014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Conducted Flight Demonstration at Vero Beach, FL with Flight Standards to resolve brightness perception - December 2014</a:t>
            </a:r>
          </a:p>
          <a:p>
            <a:pPr lvl="1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Conducted another Flight Demonstration at Vero Beach, FL - June 2015</a:t>
            </a:r>
          </a:p>
          <a:p>
            <a:pPr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8277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Flight Demonstration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1066799"/>
            <a:ext cx="8340356" cy="4823637"/>
          </a:xfrm>
        </p:spPr>
        <p:txBody>
          <a:bodyPr/>
          <a:lstStyle/>
          <a:p>
            <a:r>
              <a:rPr lang="en-US" altLang="en-US" sz="2000" b="1" dirty="0" smtClean="0"/>
              <a:t>Objective:</a:t>
            </a:r>
          </a:p>
          <a:p>
            <a:pPr lvl="1"/>
            <a:r>
              <a:rPr lang="en-US" altLang="en-US" sz="1600" dirty="0" smtClean="0"/>
              <a:t>To resolve any questions about brightness perceptions of a LED’s PAPI systems</a:t>
            </a:r>
          </a:p>
          <a:p>
            <a:pPr lvl="1"/>
            <a:r>
              <a:rPr lang="en-US" altLang="en-US" sz="1600" dirty="0" smtClean="0"/>
              <a:t>Confirm accurate glide slope guidance</a:t>
            </a:r>
          </a:p>
          <a:p>
            <a:pPr lvl="1"/>
            <a:r>
              <a:rPr lang="en-US" altLang="en-US" sz="1600" dirty="0" smtClean="0"/>
              <a:t>Capture any effects caused by haze or fog</a:t>
            </a:r>
          </a:p>
          <a:p>
            <a:pPr lvl="1"/>
            <a:r>
              <a:rPr lang="en-US" altLang="en-US" sz="1600" dirty="0" smtClean="0"/>
              <a:t>Confirm the LED PAPI does not contribute to the loss of a pilot’s situational awareness or cause any distractions</a:t>
            </a:r>
          </a:p>
          <a:p>
            <a:pPr lvl="1"/>
            <a:r>
              <a:rPr lang="en-US" altLang="en-US" sz="1600" dirty="0" smtClean="0"/>
              <a:t>Comparison of LED PAPI and Incandescent PAPI</a:t>
            </a:r>
          </a:p>
          <a:p>
            <a:r>
              <a:rPr lang="en-US" altLang="en-US" sz="2000" b="1" dirty="0" smtClean="0"/>
              <a:t>Observation:</a:t>
            </a:r>
          </a:p>
          <a:p>
            <a:pPr lvl="1"/>
            <a:r>
              <a:rPr lang="en-US" altLang="en-US" sz="1600" dirty="0" smtClean="0"/>
              <a:t>Global Brightness</a:t>
            </a:r>
          </a:p>
          <a:p>
            <a:pPr lvl="1"/>
            <a:r>
              <a:rPr lang="en-US" altLang="en-US" sz="1600" dirty="0" smtClean="0"/>
              <a:t>Global Blooming</a:t>
            </a:r>
          </a:p>
          <a:p>
            <a:pPr lvl="1"/>
            <a:r>
              <a:rPr lang="en-US" altLang="en-US" sz="1600" dirty="0" smtClean="0"/>
              <a:t>Brightness Directional Stability</a:t>
            </a:r>
          </a:p>
          <a:p>
            <a:pPr lvl="1"/>
            <a:r>
              <a:rPr lang="en-US" altLang="en-US" sz="1600" dirty="0" smtClean="0"/>
              <a:t>Color</a:t>
            </a:r>
          </a:p>
          <a:p>
            <a:pPr lvl="1"/>
            <a:r>
              <a:rPr lang="en-US" altLang="en-US" sz="1600" dirty="0" smtClean="0"/>
              <a:t>Color Stability</a:t>
            </a:r>
          </a:p>
          <a:p>
            <a:pPr lvl="1"/>
            <a:r>
              <a:rPr lang="en-US" altLang="en-US" sz="1600" dirty="0" smtClean="0"/>
              <a:t>Transitioning/Trending</a:t>
            </a:r>
          </a:p>
          <a:p>
            <a:pPr marL="0" indent="0">
              <a:buNone/>
            </a:pPr>
            <a:endParaRPr lang="en-US" altLang="en-US" sz="1600" dirty="0" smtClean="0">
              <a:hlinkClick r:id="rId3" action="ppaction://hlinkfile"/>
            </a:endParaRPr>
          </a:p>
          <a:p>
            <a:pPr marL="0" indent="0">
              <a:buNone/>
            </a:pPr>
            <a:r>
              <a:rPr lang="en-US" altLang="en-US" sz="1600" dirty="0" smtClean="0">
                <a:solidFill>
                  <a:srgbClr val="0070C0"/>
                </a:solidFill>
                <a:hlinkClick r:id="rId3" action="ppaction://hlinkfile"/>
              </a:rPr>
              <a:t>Vero Beach LED PAPI Video September 2014 V3.mov</a:t>
            </a:r>
            <a:endParaRPr lang="en-US" altLang="en-US" sz="1600" dirty="0" smtClean="0">
              <a:solidFill>
                <a:srgbClr val="0070C0"/>
              </a:solidFill>
            </a:endParaRPr>
          </a:p>
          <a:p>
            <a:endParaRPr lang="en-US" altLang="en-US" sz="1600" dirty="0" smtClean="0"/>
          </a:p>
          <a:p>
            <a:endParaRPr lang="en-US" altLang="en-US" sz="2000" dirty="0" smtClean="0"/>
          </a:p>
          <a:p>
            <a:endParaRPr lang="en-US" altLang="en-US" sz="2000" dirty="0" smtClean="0"/>
          </a:p>
          <a:p>
            <a:pPr lvl="1"/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0267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472488" cy="609600"/>
          </a:xfrm>
        </p:spPr>
        <p:txBody>
          <a:bodyPr/>
          <a:lstStyle/>
          <a:p>
            <a:r>
              <a:rPr lang="en-US" altLang="en-US" dirty="0" smtClean="0"/>
              <a:t>Flight Demonstration (December 2014) Results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0680" y="1447800"/>
          <a:ext cx="5760720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1066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 Brightness</a:t>
                      </a:r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Global Blooming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Brightness Directional Stability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Color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Color Stability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Transitioning/Trending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794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Twilight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442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4497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768350" y="4699000"/>
            <a:ext cx="3194050" cy="1016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1 - Excellent, highly desirable</a:t>
            </a:r>
          </a:p>
          <a:p>
            <a:pPr>
              <a:defRPr/>
            </a:pPr>
            <a:r>
              <a:rPr lang="en-US" sz="1200" dirty="0"/>
              <a:t>2 - Good, negligible deficiencies</a:t>
            </a:r>
          </a:p>
          <a:p>
            <a:pPr>
              <a:defRPr/>
            </a:pPr>
            <a:r>
              <a:rPr lang="en-US" sz="1200" dirty="0"/>
              <a:t>3 - Fair, some mildly unpleasant deficiencies</a:t>
            </a:r>
          </a:p>
          <a:p>
            <a:pPr>
              <a:defRPr/>
            </a:pPr>
            <a:r>
              <a:rPr lang="en-US" sz="1200" dirty="0"/>
              <a:t>4 - Minor but annoying deficiencies</a:t>
            </a:r>
          </a:p>
          <a:p>
            <a:pPr>
              <a:defRPr/>
            </a:pPr>
            <a:r>
              <a:rPr lang="en-US" sz="1200" dirty="0"/>
              <a:t>5 – Moderately objectionable deficiencies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806950" y="4699000"/>
            <a:ext cx="3575050" cy="1016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6 – Very objectionable but tolerable deficiencies</a:t>
            </a:r>
          </a:p>
          <a:p>
            <a:pPr>
              <a:defRPr/>
            </a:pPr>
            <a:r>
              <a:rPr lang="en-US" sz="1200" dirty="0"/>
              <a:t>7 - Major deficiencies</a:t>
            </a:r>
          </a:p>
          <a:p>
            <a:pPr>
              <a:defRPr/>
            </a:pPr>
            <a:r>
              <a:rPr lang="en-US" sz="1200" dirty="0"/>
              <a:t>8 - Major deficiencies</a:t>
            </a:r>
          </a:p>
          <a:p>
            <a:pPr>
              <a:defRPr/>
            </a:pPr>
            <a:r>
              <a:rPr lang="en-US" sz="1200" dirty="0"/>
              <a:t>9 - </a:t>
            </a:r>
            <a:r>
              <a:rPr lang="en-US" sz="1200" dirty="0">
                <a:solidFill>
                  <a:srgbClr val="000000"/>
                </a:solidFill>
              </a:rPr>
              <a:t>Major deficiencies </a:t>
            </a:r>
          </a:p>
          <a:p>
            <a:pPr>
              <a:defRPr/>
            </a:pPr>
            <a:r>
              <a:rPr lang="en-US" sz="1200" dirty="0"/>
              <a:t>10 – Major deficiencies</a:t>
            </a:r>
          </a:p>
        </p:txBody>
      </p:sp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922867" y="9144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rgbClr val="FF0000"/>
                </a:solidFill>
              </a:rPr>
              <a:t>Lighting Acceptability Rating Scale (LARS)</a:t>
            </a:r>
          </a:p>
        </p:txBody>
      </p:sp>
    </p:spTree>
    <p:extLst>
      <p:ext uri="{BB962C8B-B14F-4D97-AF65-F5344CB8AC3E}">
        <p14:creationId xmlns:p14="http://schemas.microsoft.com/office/powerpoint/2010/main" val="2196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Management Organization (AJM-0)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05" y="1206500"/>
            <a:ext cx="634180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 bwMode="auto">
          <a:xfrm>
            <a:off x="5178054" y="2690037"/>
            <a:ext cx="2668772" cy="32535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Flight Demonstration (December 2014) Results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sp>
        <p:nvSpPr>
          <p:cNvPr id="11267" name="Content Placeholder 6"/>
          <p:cNvSpPr>
            <a:spLocks noGrp="1"/>
          </p:cNvSpPr>
          <p:nvPr>
            <p:ph idx="1"/>
          </p:nvPr>
        </p:nvSpPr>
        <p:spPr>
          <a:xfrm>
            <a:off x="495300" y="990600"/>
            <a:ext cx="8050213" cy="4908550"/>
          </a:xfrm>
        </p:spPr>
        <p:txBody>
          <a:bodyPr/>
          <a:lstStyle/>
          <a:p>
            <a:r>
              <a:rPr lang="en-US" altLang="en-US" sz="2400" b="1" dirty="0" smtClean="0">
                <a:solidFill>
                  <a:srgbClr val="0070C0"/>
                </a:solidFill>
              </a:rPr>
              <a:t>Summary/Recommendations</a:t>
            </a:r>
            <a:endParaRPr lang="en-US" alt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altLang="en-US" sz="2000" dirty="0" smtClean="0"/>
              <a:t>LED PAPI is satisfactory under the conditions we saw during this demonstration</a:t>
            </a:r>
          </a:p>
          <a:p>
            <a:pPr lvl="1"/>
            <a:r>
              <a:rPr lang="en-US" altLang="en-US" sz="2000" dirty="0" smtClean="0"/>
              <a:t>The transitioning or trending information was good</a:t>
            </a:r>
          </a:p>
          <a:p>
            <a:pPr lvl="1"/>
            <a:r>
              <a:rPr lang="en-US" altLang="en-US" sz="2000" dirty="0" smtClean="0"/>
              <a:t>The best feature of the LED PAPI is its sharp, vivid colors</a:t>
            </a:r>
          </a:p>
          <a:p>
            <a:pPr lvl="1"/>
            <a:r>
              <a:rPr lang="en-US" altLang="en-US" sz="2000" dirty="0" smtClean="0"/>
              <a:t>The white was excellent and a major improvement over the incandescent </a:t>
            </a:r>
          </a:p>
          <a:p>
            <a:pPr lvl="1"/>
            <a:r>
              <a:rPr lang="en-US" altLang="en-US" sz="2000" dirty="0" smtClean="0"/>
              <a:t>The brightness was not overwhelming nor did lead to a loss of situational awareness</a:t>
            </a:r>
          </a:p>
          <a:p>
            <a:pPr lvl="1"/>
            <a:r>
              <a:rPr lang="en-US" altLang="en-US" sz="2000" dirty="0" smtClean="0"/>
              <a:t>The increased brightness was more noticeable at night</a:t>
            </a:r>
          </a:p>
          <a:p>
            <a:pPr lvl="1"/>
            <a:r>
              <a:rPr lang="en-US" altLang="en-US" sz="2000" dirty="0" smtClean="0"/>
              <a:t>More data points on this system in its entire operational environment will be very beneficial going forward</a:t>
            </a:r>
          </a:p>
        </p:txBody>
      </p:sp>
    </p:spTree>
    <p:extLst>
      <p:ext uri="{BB962C8B-B14F-4D97-AF65-F5344CB8AC3E}">
        <p14:creationId xmlns:p14="http://schemas.microsoft.com/office/powerpoint/2010/main" val="22978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8625" y="457200"/>
            <a:ext cx="8472488" cy="609600"/>
          </a:xfrm>
        </p:spPr>
        <p:txBody>
          <a:bodyPr/>
          <a:lstStyle/>
          <a:p>
            <a:r>
              <a:rPr lang="en-US" altLang="en-US" dirty="0" smtClean="0"/>
              <a:t>Flight Demonstration (June 2015) Results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30680" y="1447800"/>
          <a:ext cx="5760720" cy="2819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10668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Global Brightness</a:t>
                      </a:r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Global Blooming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Brightness Directional Stability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Color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Color Stability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Transitioning/Trending</a:t>
                      </a:r>
                    </a:p>
                    <a:p>
                      <a:endParaRPr lang="en-US" sz="1200" dirty="0"/>
                    </a:p>
                  </a:txBody>
                  <a:tcPr vert="vert" anchor="ctr"/>
                </a:tc>
              </a:tr>
              <a:tr h="48064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3794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Twilight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427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Night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</a:tr>
              <a:tr h="4497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Dawn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N/A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768350" y="4699000"/>
            <a:ext cx="3194050" cy="1016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1 - Excellent, highly desirable</a:t>
            </a:r>
          </a:p>
          <a:p>
            <a:pPr>
              <a:defRPr/>
            </a:pPr>
            <a:r>
              <a:rPr lang="en-US" sz="1200" dirty="0"/>
              <a:t>2 - Good, negligible deficiencies</a:t>
            </a:r>
          </a:p>
          <a:p>
            <a:pPr>
              <a:defRPr/>
            </a:pPr>
            <a:r>
              <a:rPr lang="en-US" sz="1200" dirty="0"/>
              <a:t>3 - Fair, some mildly unpleasant deficiencies</a:t>
            </a:r>
          </a:p>
          <a:p>
            <a:pPr>
              <a:defRPr/>
            </a:pPr>
            <a:r>
              <a:rPr lang="en-US" sz="1200" dirty="0"/>
              <a:t>4 - Minor but annoying deficiencies</a:t>
            </a:r>
          </a:p>
          <a:p>
            <a:pPr>
              <a:defRPr/>
            </a:pPr>
            <a:r>
              <a:rPr lang="en-US" sz="1200" dirty="0"/>
              <a:t>5 – Moderately objectionable deficiencies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806950" y="4699000"/>
            <a:ext cx="3575050" cy="10160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6 – Very objectionable but tolerable deficiencies</a:t>
            </a:r>
          </a:p>
          <a:p>
            <a:pPr>
              <a:defRPr/>
            </a:pPr>
            <a:r>
              <a:rPr lang="en-US" sz="1200" dirty="0"/>
              <a:t>7 - Major deficiencies</a:t>
            </a:r>
          </a:p>
          <a:p>
            <a:pPr>
              <a:defRPr/>
            </a:pPr>
            <a:r>
              <a:rPr lang="en-US" sz="1200" dirty="0"/>
              <a:t>8 - Major deficiencies</a:t>
            </a:r>
          </a:p>
          <a:p>
            <a:pPr>
              <a:defRPr/>
            </a:pPr>
            <a:r>
              <a:rPr lang="en-US" sz="1200" dirty="0"/>
              <a:t>9 - </a:t>
            </a:r>
            <a:r>
              <a:rPr lang="en-US" sz="1200" dirty="0">
                <a:solidFill>
                  <a:srgbClr val="000000"/>
                </a:solidFill>
              </a:rPr>
              <a:t>Major deficiencies </a:t>
            </a:r>
          </a:p>
          <a:p>
            <a:pPr>
              <a:defRPr/>
            </a:pPr>
            <a:r>
              <a:rPr lang="en-US" sz="1200" dirty="0"/>
              <a:t>10 – Major deficiencies</a:t>
            </a:r>
          </a:p>
        </p:txBody>
      </p: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914400" y="9144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0000"/>
                </a:solidFill>
              </a:rPr>
              <a:t>Lighting Acceptability Rating Scale (LARS)</a:t>
            </a:r>
          </a:p>
        </p:txBody>
      </p:sp>
    </p:spTree>
    <p:extLst>
      <p:ext uri="{BB962C8B-B14F-4D97-AF65-F5344CB8AC3E}">
        <p14:creationId xmlns:p14="http://schemas.microsoft.com/office/powerpoint/2010/main" val="25859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Flight Demonstration (June 2015) Results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5300" y="990601"/>
            <a:ext cx="8050213" cy="4908550"/>
          </a:xfrm>
          <a:extLst/>
        </p:spPr>
        <p:txBody>
          <a:bodyPr numCol="2"/>
          <a:lstStyle/>
          <a:p>
            <a:pPr>
              <a:defRPr/>
            </a:pPr>
            <a:r>
              <a:rPr lang="en-US" sz="2400" dirty="0" smtClean="0"/>
              <a:t>Comments</a:t>
            </a:r>
            <a:endParaRPr lang="en-US" dirty="0" smtClean="0"/>
          </a:p>
          <a:p>
            <a:pPr marL="457200" lvl="1" indent="0">
              <a:buFontTx/>
              <a:buNone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Rwy</a:t>
            </a:r>
            <a:r>
              <a:rPr lang="en-US" sz="2000" u="sng" dirty="0" smtClean="0">
                <a:solidFill>
                  <a:srgbClr val="FF0000"/>
                </a:solidFill>
              </a:rPr>
              <a:t> 4 (LED)</a:t>
            </a:r>
          </a:p>
          <a:p>
            <a:pPr lvl="1">
              <a:defRPr/>
            </a:pPr>
            <a:r>
              <a:rPr lang="en-US" sz="2000" dirty="0" smtClean="0"/>
              <a:t>(Day) Excellent Visibility/Brightness from 5 miles </a:t>
            </a:r>
          </a:p>
          <a:p>
            <a:pPr lvl="1">
              <a:defRPr/>
            </a:pPr>
            <a:r>
              <a:rPr lang="en-US" sz="2000" dirty="0" smtClean="0"/>
              <a:t>(Dusk) Excellent Visibility/Brightness from 5 miles, excellent transition</a:t>
            </a:r>
          </a:p>
          <a:p>
            <a:pPr lvl="1">
              <a:defRPr/>
            </a:pPr>
            <a:r>
              <a:rPr lang="en-US" sz="2000" dirty="0" smtClean="0"/>
              <a:t>(Night) Did not wash out runway, noticeable at  20nm and 5500 ft. </a:t>
            </a: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 marL="457200" lvl="1" indent="0">
              <a:buFontTx/>
              <a:buNone/>
              <a:defRPr/>
            </a:pPr>
            <a:r>
              <a:rPr lang="en-US" sz="2000" u="sng" dirty="0" err="1" smtClean="0">
                <a:solidFill>
                  <a:srgbClr val="FF0000"/>
                </a:solidFill>
              </a:rPr>
              <a:t>Rwy</a:t>
            </a:r>
            <a:r>
              <a:rPr lang="en-US" sz="2000" u="sng" dirty="0" smtClean="0">
                <a:solidFill>
                  <a:srgbClr val="FF0000"/>
                </a:solidFill>
              </a:rPr>
              <a:t> 12R (Incandescent)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/>
              <a:t>(Day) Hard to discern for 2 miles </a:t>
            </a:r>
          </a:p>
          <a:p>
            <a:pPr lvl="1">
              <a:defRPr/>
            </a:pPr>
            <a:r>
              <a:rPr lang="en-US" sz="2000" dirty="0" smtClean="0"/>
              <a:t>(Dusk) Good brightness/intensity noticed at 5nm, good transition</a:t>
            </a:r>
          </a:p>
          <a:p>
            <a:pPr lvl="1">
              <a:defRPr/>
            </a:pPr>
            <a:r>
              <a:rPr lang="en-US" sz="2000" dirty="0" smtClean="0"/>
              <a:t>(Night) Same as dusk except lights seem to wash out runway.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765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smtClean="0">
                <a:solidFill>
                  <a:srgbClr val="1D2F68"/>
                </a:solidFill>
              </a:rPr>
              <a:t>LED </a:t>
            </a:r>
            <a:r>
              <a:rPr lang="en-US" altLang="en-US" sz="2800" dirty="0" smtClean="0">
                <a:solidFill>
                  <a:srgbClr val="1D2F68"/>
                </a:solidFill>
              </a:rPr>
              <a:t>PAPI </a:t>
            </a:r>
            <a:r>
              <a:rPr lang="en-US" altLang="en-US" sz="2800" dirty="0" smtClean="0">
                <a:solidFill>
                  <a:srgbClr val="1D2F68"/>
                </a:solidFill>
              </a:rPr>
              <a:t>Project</a:t>
            </a:r>
            <a:endParaRPr lang="en-US" altLang="en-US" sz="2800" dirty="0">
              <a:solidFill>
                <a:srgbClr val="1D2F6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95301" y="1307805"/>
            <a:ext cx="4693387" cy="459134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Planned Activities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LED PAPI standard installation drawings 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December 2015</a:t>
            </a:r>
            <a:endParaRPr lang="en-US" dirty="0" smtClean="0"/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Establish System Baseline 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2016</a:t>
            </a: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Obtain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ISD/Deployment Decision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June 2016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8" indent="-344488"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Commission key site at Vero Beach Municipal Airport (VRB) in Vero Beach, FL –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June 2016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8657" y="2297444"/>
            <a:ext cx="2995119" cy="3317670"/>
          </a:xfrm>
        </p:spPr>
      </p:pic>
    </p:spTree>
    <p:extLst>
      <p:ext uri="{BB962C8B-B14F-4D97-AF65-F5344CB8AC3E}">
        <p14:creationId xmlns:p14="http://schemas.microsoft.com/office/powerpoint/2010/main" val="41147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 dirty="0" smtClean="0">
                <a:solidFill>
                  <a:srgbClr val="1D2F68"/>
                </a:solidFill>
              </a:rPr>
              <a:t>LED PAPI </a:t>
            </a:r>
            <a:r>
              <a:rPr lang="en-US" altLang="en-US" sz="2800" dirty="0" smtClean="0">
                <a:solidFill>
                  <a:srgbClr val="1D2F68"/>
                </a:solidFill>
              </a:rPr>
              <a:t>Project</a:t>
            </a:r>
            <a:endParaRPr lang="en-US" altLang="en-US" sz="2800" dirty="0">
              <a:solidFill>
                <a:srgbClr val="1D2F6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95301" y="1307805"/>
            <a:ext cx="4693387" cy="459134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Planned Activities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 Activities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Rochester International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Airport Runway 22, Rochester, NY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Flagstaff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Pulliam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Airport Runway 03, Flagstaff, AZ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Valley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Airport Runway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35L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Harlingen, TX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1828" y="1626730"/>
            <a:ext cx="2429521" cy="2691161"/>
          </a:xfrm>
        </p:spPr>
      </p:pic>
    </p:spTree>
    <p:extLst>
      <p:ext uri="{BB962C8B-B14F-4D97-AF65-F5344CB8AC3E}">
        <p14:creationId xmlns:p14="http://schemas.microsoft.com/office/powerpoint/2010/main" val="22261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-39767" y="0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MALSR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PAR-38 Replacement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 Project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369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000" y="209550"/>
            <a:ext cx="8314267" cy="504825"/>
          </a:xfrm>
        </p:spPr>
        <p:txBody>
          <a:bodyPr/>
          <a:lstStyle/>
          <a:p>
            <a:r>
              <a:rPr lang="en-US" dirty="0" smtClean="0"/>
              <a:t>MALSR LED PAR-38 Replacement Lamp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109119"/>
            <a:ext cx="8050213" cy="4910138"/>
          </a:xfrm>
        </p:spPr>
        <p:txBody>
          <a:bodyPr/>
          <a:lstStyle/>
          <a:p>
            <a:r>
              <a:rPr lang="en-US" b="1" dirty="0" smtClean="0"/>
              <a:t>Objective: </a:t>
            </a:r>
            <a:r>
              <a:rPr lang="en-US" sz="1600" dirty="0" smtClean="0"/>
              <a:t>Determine the  I/R requirements for a PAR-38 LED replacement lamp. This will includes a feasibility study, developing requirements and evaluating the concept by prototyping, testing and conducting operational capabilities demonstrations.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Phase I:  </a:t>
            </a:r>
          </a:p>
          <a:p>
            <a:pPr lvl="2"/>
            <a:r>
              <a:rPr lang="en-US" dirty="0" smtClean="0"/>
              <a:t>Feasibility Study </a:t>
            </a:r>
          </a:p>
          <a:p>
            <a:pPr lvl="3"/>
            <a:r>
              <a:rPr lang="en-US" sz="1400" dirty="0" smtClean="0"/>
              <a:t>To determine if integrating IR into a LED Par 38 and Par 56 fixtures is achievable.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Phase II:  </a:t>
            </a:r>
          </a:p>
          <a:p>
            <a:pPr lvl="2"/>
            <a:r>
              <a:rPr lang="en-US" dirty="0" smtClean="0"/>
              <a:t>Prototype Development </a:t>
            </a:r>
          </a:p>
          <a:p>
            <a:pPr lvl="2"/>
            <a:r>
              <a:rPr lang="en-US" dirty="0" smtClean="0"/>
              <a:t>Confidence Testing</a:t>
            </a:r>
          </a:p>
          <a:p>
            <a:pPr lvl="2"/>
            <a:r>
              <a:rPr lang="en-US" dirty="0" smtClean="0"/>
              <a:t>Pre-Flight Testing </a:t>
            </a:r>
          </a:p>
          <a:p>
            <a:pPr lvl="2"/>
            <a:r>
              <a:rPr lang="en-US" dirty="0" smtClean="0"/>
              <a:t>Operational Capability Demonstration (OCD) with EFVS-equipped aircraft</a:t>
            </a:r>
          </a:p>
          <a:p>
            <a:pPr lvl="1"/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Phase III:</a:t>
            </a:r>
          </a:p>
          <a:p>
            <a:pPr lvl="2"/>
            <a:r>
              <a:rPr lang="en-US" dirty="0" smtClean="0"/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198581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697485"/>
              </p:ext>
            </p:extLst>
          </p:nvPr>
        </p:nvGraphicFramePr>
        <p:xfrm>
          <a:off x="609600" y="1275907"/>
          <a:ext cx="7924800" cy="452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Test Activities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4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 Schedule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34978"/>
              </p:ext>
            </p:extLst>
          </p:nvPr>
        </p:nvGraphicFramePr>
        <p:xfrm>
          <a:off x="381000" y="1695916"/>
          <a:ext cx="83058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89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Confidence Test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874729"/>
            <a:ext cx="8953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EVS Ground Testing</a:t>
            </a:r>
          </a:p>
          <a:p>
            <a:pPr lvl="1" algn="l"/>
            <a:endParaRPr lang="en-US" sz="2400" b="1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What: 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Test the </a:t>
            </a:r>
            <a:r>
              <a:rPr lang="en-US" sz="1800" dirty="0">
                <a:solidFill>
                  <a:schemeClr val="tx1"/>
                </a:solidFill>
                <a:latin typeface="+mj-lt"/>
              </a:rPr>
              <a:t>cameras’ ability to image the lamps in quantities of digital units, pixels and analysis of the images for the documented EVS camera test settings in a laboratory test environment at short range.</a:t>
            </a:r>
          </a:p>
          <a:p>
            <a:pPr lvl="1" algn="l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Where: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Kollsman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Facility (Merrimack, NH)</a:t>
            </a:r>
          </a:p>
          <a:p>
            <a:pPr lvl="1" algn="l"/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When: 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August 7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,8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, and 9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2012</a:t>
            </a:r>
          </a:p>
          <a:p>
            <a:pPr lvl="1" algn="l"/>
            <a:endParaRPr lang="en-US" sz="24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</a:rPr>
              <a:t>Results: </a:t>
            </a:r>
            <a:r>
              <a:rPr lang="en-US" sz="1800" dirty="0" smtClean="0">
                <a:solidFill>
                  <a:schemeClr val="tx1"/>
                </a:solidFill>
              </a:rPr>
              <a:t>Determined EVS cameras can image </a:t>
            </a:r>
            <a:r>
              <a:rPr lang="en-US" sz="1800" dirty="0" err="1" smtClean="0">
                <a:solidFill>
                  <a:schemeClr val="tx1"/>
                </a:solidFill>
              </a:rPr>
              <a:t>LED’s</a:t>
            </a:r>
            <a:r>
              <a:rPr lang="en-US" sz="1800" dirty="0" err="1" smtClean="0"/>
              <a:t>image</a:t>
            </a:r>
            <a:r>
              <a:rPr lang="en-US" sz="1800" dirty="0" smtClean="0"/>
              <a:t> </a:t>
            </a:r>
            <a:r>
              <a:rPr lang="en-US" sz="2400" dirty="0" smtClean="0"/>
              <a:t>the LED/IR Lamps 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1117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Services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162049"/>
            <a:ext cx="80581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769" y="3306726"/>
            <a:ext cx="1868624" cy="4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2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EVS Camera Test Results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089112"/>
            <a:ext cx="8153399" cy="15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1533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7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Confidence Test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1874729"/>
            <a:ext cx="8953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b="1" dirty="0" smtClean="0"/>
          </a:p>
          <a:p>
            <a:pPr lvl="1"/>
            <a:endParaRPr lang="en-US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372140" y="1127051"/>
            <a:ext cx="794252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FAA Photometric Testing</a:t>
            </a:r>
          </a:p>
          <a:p>
            <a:pPr lvl="1"/>
            <a:endParaRPr lang="en-US" sz="2400" b="1" dirty="0" smtClean="0">
              <a:latin typeface="+mj-lt"/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What:  PRD 4.4.3.2: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Measure average intensity, maximum intensity, chromaticity </a:t>
            </a:r>
          </a:p>
          <a:p>
            <a:pPr lvl="1" algn="l"/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  <a:p>
            <a:pPr lvl="1"/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Where: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FAA Technical Center (Atlantic City, NJ)</a:t>
            </a: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When: 	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August 14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, 15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, &amp; 16</a:t>
            </a:r>
            <a:r>
              <a:rPr lang="en-US" sz="1800" baseline="30000" dirty="0" smtClean="0">
                <a:solidFill>
                  <a:schemeClr val="tx1"/>
                </a:solidFill>
                <a:latin typeface="+mj-lt"/>
              </a:rPr>
              <a:t>th,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2012</a:t>
            </a:r>
          </a:p>
          <a:p>
            <a:pPr lvl="1" algn="l"/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Results: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Validated Requirements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			</a:t>
            </a:r>
            <a:r>
              <a:rPr lang="en-US" sz="2000" dirty="0" smtClean="0">
                <a:latin typeface="+mj-lt"/>
              </a:rPr>
              <a:t>PRD) requirements are achievable</a:t>
            </a:r>
          </a:p>
          <a:p>
            <a:pPr lvl="1"/>
            <a:endParaRPr lang="en-US" sz="2400" dirty="0" smtClean="0">
              <a:latin typeface="+mj-lt"/>
            </a:endParaRPr>
          </a:p>
          <a:p>
            <a:pPr lvl="1"/>
            <a:endParaRPr lang="en-US" sz="2400" dirty="0" smtClean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221" y="2351782"/>
            <a:ext cx="2337179" cy="210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48809"/>
              </p:ext>
            </p:extLst>
          </p:nvPr>
        </p:nvGraphicFramePr>
        <p:xfrm>
          <a:off x="409575" y="2743200"/>
          <a:ext cx="5381625" cy="824200"/>
        </p:xfrm>
        <a:graphic>
          <a:graphicData uri="http://schemas.openxmlformats.org/drawingml/2006/table">
            <a:tbl>
              <a:tblPr/>
              <a:tblGrid>
                <a:gridCol w="1166447"/>
                <a:gridCol w="1501265"/>
                <a:gridCol w="1501265"/>
                <a:gridCol w="1212648"/>
              </a:tblGrid>
              <a:tr h="20605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Pattern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Steady Burning Average Intensity (Candela)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Low (4%)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Medium (20%)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High (100%)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Main Beam (±8°)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400 ± 60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2,000 ±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10,000 ± 1500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78008"/>
            <a:ext cx="6172200" cy="5200289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152400" y="1066800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8 </a:t>
            </a:r>
            <a:r>
              <a:rPr lang="en-US" sz="1400" b="1" dirty="0" err="1" smtClean="0">
                <a:solidFill>
                  <a:schemeClr val="tx1"/>
                </a:solidFill>
              </a:rPr>
              <a:t>Deg</a:t>
            </a:r>
            <a:r>
              <a:rPr lang="en-US" sz="1400" b="1" dirty="0" smtClean="0">
                <a:solidFill>
                  <a:schemeClr val="tx1"/>
                </a:solidFill>
              </a:rPr>
              <a:t> +-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13716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905539" y="1981200"/>
            <a:ext cx="3571461" cy="2743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495800"/>
            <a:ext cx="99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5 </a:t>
            </a:r>
            <a:r>
              <a:rPr lang="en-US" sz="1400" b="1" dirty="0" err="1" smtClean="0">
                <a:solidFill>
                  <a:schemeClr val="tx1"/>
                </a:solidFill>
              </a:rPr>
              <a:t>Deg</a:t>
            </a:r>
            <a:r>
              <a:rPr lang="en-US" sz="1400" b="1" dirty="0" smtClean="0">
                <a:solidFill>
                  <a:schemeClr val="tx1"/>
                </a:solidFill>
              </a:rPr>
              <a:t> +-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Meets Minimum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295400" y="4343400"/>
            <a:ext cx="1600200" cy="52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Grp="1" noChangeArrowheads="1"/>
          </p:cNvSpPr>
          <p:nvPr>
            <p:ph type="title"/>
          </p:nvPr>
        </p:nvSpPr>
        <p:spPr>
          <a:xfrm>
            <a:off x="508000" y="123774"/>
            <a:ext cx="8061325" cy="609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FAA Photometric Test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77200" y="2716649"/>
            <a:ext cx="990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Average = 9372 cd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Maximum = 13180 cd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 Confidence Test Conclusions 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Photometric </a:t>
            </a:r>
            <a:r>
              <a:rPr lang="en-US" sz="2400" dirty="0" smtClean="0">
                <a:latin typeface="+mj-lt"/>
              </a:rPr>
              <a:t>r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equirements were met</a:t>
            </a:r>
          </a:p>
          <a:p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EVS Cameras displayed LED Prototype images on monitor </a:t>
            </a:r>
          </a:p>
          <a:p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LED Prototype IR were still visible through Neutral Density filters as high as 3.5 OD - equivalent to 0.0316%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transmission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of signal to camera </a:t>
            </a:r>
          </a:p>
          <a:p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Test Results (Photometric, Radiometer and EVS Camera) were encouraging </a:t>
            </a:r>
          </a:p>
          <a:p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572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Pre-Flight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Consists of “Laboratory” and/or “Field” </a:t>
            </a:r>
            <a:r>
              <a:rPr lang="en-US" sz="2800" dirty="0" smtClean="0"/>
              <a:t>testing</a:t>
            </a:r>
          </a:p>
          <a:p>
            <a:pPr marL="0" lv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Accomplish the “easy” stuff before tackling the  weather!</a:t>
            </a:r>
          </a:p>
          <a:p>
            <a:pPr lvl="0"/>
            <a:endParaRPr lang="en-US" sz="2800" dirty="0" smtClean="0"/>
          </a:p>
          <a:p>
            <a:pPr lvl="0"/>
            <a:r>
              <a:rPr lang="en-US" sz="2800" dirty="0" smtClean="0"/>
              <a:t>Ensure </a:t>
            </a:r>
            <a:r>
              <a:rPr lang="en-US" sz="2800" dirty="0"/>
              <a:t>“look-and-feel” is validated before committing to flight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95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Pre-Flight Results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9995853"/>
              </p:ext>
            </p:extLst>
          </p:nvPr>
        </p:nvGraphicFramePr>
        <p:xfrm>
          <a:off x="457200" y="1558925"/>
          <a:ext cx="4040188" cy="4460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370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Photometric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Pass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34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Relative Intensity at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Temperature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Chromaticity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Interruption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Voltage</a:t>
                      </a:r>
                      <a:r>
                        <a:rPr lang="en-US" sz="1200" baseline="0" dirty="0" smtClean="0"/>
                        <a:t> Variation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Voltage Harmonic 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</a:t>
                      </a:r>
                      <a:r>
                        <a:rPr lang="en-US" sz="1200" baseline="0" dirty="0" smtClean="0"/>
                        <a:t> Harmonic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9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Factor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182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Grounding and         Bonding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Future</a:t>
                      </a:r>
                      <a:r>
                        <a:rPr lang="en-US" sz="1200" baseline="0" dirty="0" smtClean="0"/>
                        <a:t> Validation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26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Power Line</a:t>
                      </a:r>
                      <a:r>
                        <a:rPr lang="en-US" sz="1200" baseline="0" dirty="0" smtClean="0"/>
                        <a:t> Surge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Future</a:t>
                      </a:r>
                      <a:r>
                        <a:rPr lang="en-US" sz="1200" baseline="0" dirty="0" smtClean="0"/>
                        <a:t> Validation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54512699"/>
              </p:ext>
            </p:extLst>
          </p:nvPr>
        </p:nvGraphicFramePr>
        <p:xfrm>
          <a:off x="4645025" y="1558925"/>
          <a:ext cx="4041776" cy="4460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3708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Test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65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Environmental 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484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LED Circuitry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99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Solar Radiation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Future Validation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839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Conducted</a:t>
                      </a:r>
                      <a:r>
                        <a:rPr lang="en-US" sz="1200" baseline="0" dirty="0" smtClean="0"/>
                        <a:t> Emissions (CE101)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334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Conducted Susceptibility (CS101)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2513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Radiated Emissions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Future Validation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037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Radiated Susceptibility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7765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Conducted</a:t>
                      </a:r>
                      <a:r>
                        <a:rPr lang="en-US" sz="1200" baseline="0" dirty="0" smtClean="0"/>
                        <a:t> Emissions (CE102)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Future Validation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728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Conducted</a:t>
                      </a:r>
                      <a:r>
                        <a:rPr lang="en-US" sz="1200" baseline="0" dirty="0" smtClean="0"/>
                        <a:t> Susceptibility (CS114)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5724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Electrostatic</a:t>
                      </a:r>
                      <a:r>
                        <a:rPr lang="en-US" sz="1200" baseline="0" dirty="0" smtClean="0"/>
                        <a:t> Discharge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Pass</a:t>
                      </a:r>
                      <a:endParaRPr lang="en-US" sz="1200" dirty="0"/>
                    </a:p>
                  </a:txBody>
                  <a:tcPr marL="53202" marR="53202" marT="45735" marB="4573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38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(Flight Test)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Formal Flight Testing </a:t>
            </a:r>
          </a:p>
          <a:p>
            <a:pPr lvl="1"/>
            <a:r>
              <a:rPr lang="en-US" dirty="0" smtClean="0"/>
              <a:t>Chasing “relevant” weather will prove challenging</a:t>
            </a:r>
          </a:p>
          <a:p>
            <a:endParaRPr lang="en-US" dirty="0" smtClean="0"/>
          </a:p>
          <a:p>
            <a:r>
              <a:rPr lang="en-US" dirty="0" smtClean="0"/>
              <a:t>Requirement Verification and data gather effort</a:t>
            </a:r>
          </a:p>
          <a:p>
            <a:pPr lvl="1"/>
            <a:r>
              <a:rPr lang="en-US" dirty="0" smtClean="0"/>
              <a:t>Current applications, standards, and specifications to demonstrate overall NAS operational capability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(Flight Test)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460" y="1206501"/>
            <a:ext cx="5635638" cy="4502182"/>
          </a:xfrm>
        </p:spPr>
      </p:pic>
      <p:sp>
        <p:nvSpPr>
          <p:cNvPr id="8" name="TextBox 7"/>
          <p:cNvSpPr txBox="1"/>
          <p:nvPr/>
        </p:nvSpPr>
        <p:spPr>
          <a:xfrm>
            <a:off x="861225" y="5677808"/>
            <a:ext cx="753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Incandescent MALSR 200FT AGL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(Flight Test)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460" y="1132069"/>
            <a:ext cx="5744892" cy="4589463"/>
          </a:xfrm>
        </p:spPr>
      </p:pic>
      <p:sp>
        <p:nvSpPr>
          <p:cNvPr id="7" name="TextBox 6"/>
          <p:cNvSpPr txBox="1"/>
          <p:nvPr/>
        </p:nvSpPr>
        <p:spPr>
          <a:xfrm>
            <a:off x="861225" y="5720340"/>
            <a:ext cx="753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LED MALSR 200FT AGL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372" y="1195868"/>
            <a:ext cx="8050213" cy="4589463"/>
          </a:xfrm>
        </p:spPr>
        <p:txBody>
          <a:bodyPr/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800" b="1" kern="1200" dirty="0"/>
              <a:t>Incorporate the brightness/luminance factor for LED lamps on Medium and Low intensities. </a:t>
            </a:r>
            <a:endParaRPr lang="en-US" sz="1800" kern="1200" dirty="0"/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endParaRPr lang="en-US" sz="1800" b="1" kern="1200" dirty="0" smtClean="0"/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800" b="1" kern="1200" dirty="0" smtClean="0"/>
              <a:t>Define </a:t>
            </a:r>
            <a:r>
              <a:rPr lang="en-US" sz="1800" b="1" kern="1200" dirty="0"/>
              <a:t>and agree on operational requirements for implementing IR into LED </a:t>
            </a:r>
            <a:r>
              <a:rPr lang="en-US" sz="1800" b="1" kern="1200" dirty="0" smtClean="0"/>
              <a:t>lamps.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600" kern="1200" dirty="0" smtClean="0"/>
              <a:t>How </a:t>
            </a:r>
            <a:r>
              <a:rPr lang="en-US" sz="1600" kern="1200" dirty="0"/>
              <a:t>much IR is needed to fully image approach lights on current EFVS Heads-Up Displays (HUDs</a:t>
            </a:r>
            <a:r>
              <a:rPr lang="en-US" sz="1600" kern="1200" dirty="0" smtClean="0"/>
              <a:t>)?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600" kern="1200" dirty="0" smtClean="0"/>
              <a:t>What </a:t>
            </a:r>
            <a:r>
              <a:rPr lang="en-US" sz="1600" kern="1200" dirty="0"/>
              <a:t>are the operational and performance parameters for </a:t>
            </a:r>
            <a:r>
              <a:rPr lang="en-US" sz="1600" kern="1200" dirty="0" smtClean="0"/>
              <a:t>IR?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600" kern="1200" dirty="0" smtClean="0"/>
              <a:t>Should </a:t>
            </a:r>
            <a:r>
              <a:rPr lang="en-US" sz="1600" kern="1200" dirty="0"/>
              <a:t>identical levels of IR be the same for LEDs as with incandescent bulbs? 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endParaRPr lang="en-US" sz="1800" b="1" kern="1200" dirty="0" smtClean="0"/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800" b="1" kern="1200" dirty="0" smtClean="0"/>
              <a:t>Use </a:t>
            </a:r>
            <a:r>
              <a:rPr lang="en-US" sz="1800" b="1" kern="1200" dirty="0"/>
              <a:t>cast-iron lamp holder (FA-11506 or equivalent) for LED MALSR </a:t>
            </a:r>
            <a:r>
              <a:rPr lang="en-US" sz="1800" b="1" kern="1200" dirty="0" smtClean="0"/>
              <a:t>Systems</a:t>
            </a:r>
          </a:p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endParaRPr lang="en-US" sz="1600" b="1" kern="12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3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4" y="2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/>
              <a:t>Lighting Systems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672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800" b="1" kern="1200" dirty="0"/>
              <a:t>Update ALS infrastructure for WJHTC experimental MALSR to make standard MALSR.</a:t>
            </a:r>
          </a:p>
          <a:p>
            <a:pPr lvl="1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3050"/>
              </a:buClr>
              <a:buSzPct val="100000"/>
            </a:pPr>
            <a:r>
              <a:rPr lang="en-US" sz="1600" kern="1200" dirty="0"/>
              <a:t>Are current conduits, structures, and cabling techniques adequate for implementing newer LED MALSRs at airports.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1800" b="1" dirty="0" smtClean="0"/>
              <a:t>Re-evaluate </a:t>
            </a:r>
            <a:r>
              <a:rPr lang="en-US" sz="1800" b="1" dirty="0"/>
              <a:t>Electromagnetic Interference (EMI) requirements of LED lamps for use in the NAS.</a:t>
            </a:r>
          </a:p>
          <a:p>
            <a:endParaRPr lang="en-US" sz="1800" dirty="0"/>
          </a:p>
          <a:p>
            <a:r>
              <a:rPr lang="en-US" sz="1800" b="1" dirty="0"/>
              <a:t>Further research and evaluate the validity of PRD requirements that were not successfully validated or verified through the </a:t>
            </a:r>
            <a:r>
              <a:rPr lang="en-US" sz="1800" b="1" dirty="0" smtClean="0"/>
              <a:t>OCD.</a:t>
            </a:r>
          </a:p>
          <a:p>
            <a:pPr lvl="1"/>
            <a:r>
              <a:rPr lang="en-US" sz="1600" dirty="0" smtClean="0"/>
              <a:t>Are </a:t>
            </a:r>
            <a:r>
              <a:rPr lang="en-US" sz="1600" dirty="0"/>
              <a:t>the requirements for which LED prototypes </a:t>
            </a:r>
            <a:r>
              <a:rPr lang="en-US" sz="1600" dirty="0" smtClean="0"/>
              <a:t>did not meet </a:t>
            </a:r>
            <a:r>
              <a:rPr lang="en-US" sz="1600" dirty="0"/>
              <a:t>still </a:t>
            </a:r>
            <a:r>
              <a:rPr lang="en-US" sz="1600" dirty="0" smtClean="0"/>
              <a:t>valid?</a:t>
            </a:r>
          </a:p>
          <a:p>
            <a:pPr lvl="1"/>
            <a:r>
              <a:rPr lang="en-US" sz="1600" dirty="0" smtClean="0"/>
              <a:t>What </a:t>
            </a:r>
            <a:r>
              <a:rPr lang="en-US" sz="1600" dirty="0"/>
              <a:t>changes (if any) need to be made to the requirements as </a:t>
            </a:r>
            <a:r>
              <a:rPr lang="en-US" sz="1600" dirty="0" smtClean="0"/>
              <a:t>written?</a:t>
            </a:r>
          </a:p>
          <a:p>
            <a:pPr lvl="1"/>
            <a:r>
              <a:rPr lang="en-US" sz="1600" dirty="0" smtClean="0"/>
              <a:t>Can </a:t>
            </a:r>
            <a:r>
              <a:rPr lang="en-US" sz="1600" dirty="0"/>
              <a:t>LED prototype lamps be further optimized to meet all </a:t>
            </a:r>
            <a:r>
              <a:rPr lang="en-US" sz="1600" dirty="0" smtClean="0"/>
              <a:t>requirements?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Evaluate green threshold LEDs for use in a full MALSR</a:t>
            </a:r>
          </a:p>
          <a:p>
            <a:pPr lvl="1"/>
            <a:r>
              <a:rPr lang="en-US" sz="1600" dirty="0"/>
              <a:t>Are there any functional, performance, or operational impacts with the implementation of green LED lamps</a:t>
            </a:r>
            <a:endParaRPr lang="en-US" b="1" dirty="0" smtClean="0"/>
          </a:p>
          <a:p>
            <a:endParaRPr lang="en-US" b="1" dirty="0"/>
          </a:p>
          <a:p>
            <a:r>
              <a:rPr lang="en-US" sz="1800" b="1" dirty="0" smtClean="0"/>
              <a:t>Provide </a:t>
            </a:r>
            <a:r>
              <a:rPr lang="en-US" sz="1800" b="1" dirty="0"/>
              <a:t>funding to continue all LED activities and objectives including defining a minimum IR </a:t>
            </a:r>
            <a:r>
              <a:rPr lang="en-US" sz="1800" b="1" dirty="0" smtClean="0"/>
              <a:t>requirement)</a:t>
            </a:r>
          </a:p>
          <a:p>
            <a:pPr lvl="1"/>
            <a:r>
              <a:rPr lang="en-US" sz="1600" dirty="0" smtClean="0"/>
              <a:t>Continue </a:t>
            </a:r>
            <a:r>
              <a:rPr lang="en-US" sz="1600" dirty="0"/>
              <a:t>research and validation activities on all Future Verification (FV) requirements in the VRTM.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OCD 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389599"/>
            <a:ext cx="8061325" cy="609600"/>
          </a:xfrm>
        </p:spPr>
        <p:txBody>
          <a:bodyPr/>
          <a:lstStyle/>
          <a:p>
            <a:r>
              <a:rPr lang="en-US" dirty="0" smtClean="0"/>
              <a:t>LED PAR-38 Replacement Project 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LED PAR-38 met majority of requirements in our LED Performance Requirements Document (LED-PRD-001)</a:t>
            </a:r>
          </a:p>
          <a:p>
            <a:pPr lvl="1"/>
            <a:r>
              <a:rPr lang="en-US" sz="1600" dirty="0" err="1" smtClean="0"/>
              <a:t>Photometrics</a:t>
            </a:r>
            <a:endParaRPr lang="en-US" sz="1600" dirty="0" smtClean="0"/>
          </a:p>
          <a:p>
            <a:pPr lvl="1"/>
            <a:r>
              <a:rPr lang="en-US" sz="1600" dirty="0" smtClean="0"/>
              <a:t>Chromaticity</a:t>
            </a:r>
          </a:p>
          <a:p>
            <a:endParaRPr lang="en-US" dirty="0" smtClean="0"/>
          </a:p>
          <a:p>
            <a:r>
              <a:rPr lang="en-US" sz="1800" dirty="0" smtClean="0"/>
              <a:t>Seven (7) flights were conducted during clear weather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sz="1800" dirty="0" smtClean="0"/>
              <a:t>Without weather could not validate if LED’s with IR is sufficient for EFVS operations during Category I weather</a:t>
            </a:r>
          </a:p>
          <a:p>
            <a:pPr lvl="1"/>
            <a:r>
              <a:rPr lang="en-US" sz="1600" dirty="0" smtClean="0"/>
              <a:t>Very encouraged with results even without weather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PAR-38 Replacement Project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Planned Activities</a:t>
            </a:r>
          </a:p>
          <a:p>
            <a:pPr lvl="1"/>
            <a:r>
              <a:rPr lang="en-US" dirty="0" smtClean="0"/>
              <a:t>Upgrade MALSR system at FAA Technical Center (ACY Runway 4)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Incorporate Brightness/Luminous Ratio of 1.6 for Medium and Low Intensity step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Work with LED Symposium Test Group to define testing requirements for LED approach lights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Plan Flight Test activities with LED Symposium Test Group 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-110591" y="-1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Lighting Projects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52340" y="925040"/>
            <a:ext cx="127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LVICC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6674" y="4618229"/>
            <a:ext cx="127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RLMS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0938" y="4423275"/>
            <a:ext cx="2169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Semi-Flush Flasher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91866" y="896679"/>
            <a:ext cx="127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RRCS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Replacement  Lamp Monitoring System (RLMS)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206500"/>
            <a:ext cx="6001488" cy="4589463"/>
          </a:xfrm>
        </p:spPr>
        <p:txBody>
          <a:bodyPr/>
          <a:lstStyle/>
          <a:p>
            <a:r>
              <a:rPr lang="en-US" b="1" dirty="0" smtClean="0"/>
              <a:t>Objective:  </a:t>
            </a:r>
          </a:p>
          <a:p>
            <a:pPr lvl="1"/>
            <a:r>
              <a:rPr lang="en-US" dirty="0" smtClean="0"/>
              <a:t>To replace the constant current regulators and implement lamp monitoring on the Airflow and Godfrey ALSF-2 systems.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Status:  </a:t>
            </a:r>
          </a:p>
          <a:p>
            <a:pPr lvl="1"/>
            <a:r>
              <a:rPr lang="en-US" dirty="0"/>
              <a:t>Complete </a:t>
            </a:r>
            <a:r>
              <a:rPr lang="en-US" dirty="0" smtClean="0"/>
              <a:t>deliveries</a:t>
            </a:r>
            <a:r>
              <a:rPr lang="en-US" dirty="0"/>
              <a:t>, which include RLMS kits, kits installations and RLMS power supplies </a:t>
            </a:r>
          </a:p>
          <a:p>
            <a:pPr lvl="1"/>
            <a:r>
              <a:rPr lang="en-US" dirty="0" smtClean="0"/>
              <a:t>RLMS </a:t>
            </a:r>
            <a:r>
              <a:rPr lang="en-US" dirty="0"/>
              <a:t>contract </a:t>
            </a:r>
            <a:r>
              <a:rPr lang="en-US" dirty="0" smtClean="0"/>
              <a:t>closeout</a:t>
            </a:r>
          </a:p>
          <a:p>
            <a:pPr lvl="1"/>
            <a:r>
              <a:rPr lang="en-US" dirty="0" smtClean="0"/>
              <a:t>Install six (6) RLMS kits at various locations 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2185" y="3731577"/>
            <a:ext cx="2328530" cy="2102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Semi-Flush Flasher Light Unit (SFFLU)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Objective: </a:t>
            </a:r>
          </a:p>
          <a:p>
            <a:pPr lvl="1"/>
            <a:r>
              <a:rPr lang="en-US" dirty="0" smtClean="0"/>
              <a:t>To develop and approve a </a:t>
            </a:r>
            <a:r>
              <a:rPr lang="en-US" dirty="0" err="1" smtClean="0"/>
              <a:t>semiflush</a:t>
            </a:r>
            <a:r>
              <a:rPr lang="en-US" dirty="0" smtClean="0"/>
              <a:t> flashers light unit through the FAA’s  Developmental Hardware Process.  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Status: </a:t>
            </a:r>
          </a:p>
          <a:p>
            <a:pPr lvl="1"/>
            <a:r>
              <a:rPr lang="en-US" dirty="0" smtClean="0"/>
              <a:t>Completed Development Test</a:t>
            </a:r>
          </a:p>
          <a:p>
            <a:pPr lvl="1"/>
            <a:r>
              <a:rPr lang="en-US" dirty="0" smtClean="0"/>
              <a:t>Completed Operational Test </a:t>
            </a:r>
          </a:p>
          <a:p>
            <a:pPr lvl="1"/>
            <a:r>
              <a:rPr lang="en-US" dirty="0" smtClean="0"/>
              <a:t>Installed SFFLU at various locations</a:t>
            </a:r>
          </a:p>
          <a:p>
            <a:pPr lvl="2"/>
            <a:r>
              <a:rPr lang="en-US" dirty="0" smtClean="0"/>
              <a:t>Alliance, TX</a:t>
            </a:r>
          </a:p>
          <a:p>
            <a:pPr lvl="2"/>
            <a:r>
              <a:rPr lang="en-US" dirty="0" smtClean="0"/>
              <a:t>Flagstaff, AZ</a:t>
            </a:r>
          </a:p>
          <a:p>
            <a:pPr lvl="2"/>
            <a:r>
              <a:rPr lang="en-US" dirty="0" smtClean="0"/>
              <a:t>San Jose, CA</a:t>
            </a:r>
          </a:p>
          <a:p>
            <a:pPr lvl="1"/>
            <a:r>
              <a:rPr lang="en-US" dirty="0" smtClean="0"/>
              <a:t>Approve product baseline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308" y="3955090"/>
            <a:ext cx="3614737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Low-Voltage Individual Control Cabinet (LVICC)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Objective: </a:t>
            </a:r>
          </a:p>
          <a:p>
            <a:pPr lvl="1"/>
            <a:r>
              <a:rPr lang="en-US" dirty="0" smtClean="0"/>
              <a:t>To develop and approve an ICC that reduces the voltage from 2000V to 400V and interfaces with </a:t>
            </a:r>
            <a:r>
              <a:rPr lang="en-US" dirty="0" err="1" smtClean="0"/>
              <a:t>semiflush</a:t>
            </a:r>
            <a:r>
              <a:rPr lang="en-US" dirty="0" smtClean="0"/>
              <a:t> flashers.  LVICC is compatible with MALSR  and ALSF-2 systems </a:t>
            </a:r>
          </a:p>
          <a:p>
            <a:endParaRPr lang="en-US" dirty="0" smtClean="0"/>
          </a:p>
          <a:p>
            <a:r>
              <a:rPr lang="en-US" b="1" dirty="0" smtClean="0"/>
              <a:t>Status: </a:t>
            </a:r>
          </a:p>
          <a:p>
            <a:pPr lvl="1"/>
            <a:r>
              <a:rPr lang="en-US" dirty="0" smtClean="0"/>
              <a:t>Completed Operational Test</a:t>
            </a:r>
          </a:p>
          <a:p>
            <a:pPr lvl="1"/>
            <a:r>
              <a:rPr lang="en-US" dirty="0" smtClean="0"/>
              <a:t>Updated MALSR and ALSF-2 product baseline </a:t>
            </a:r>
          </a:p>
          <a:p>
            <a:pPr lvl="1"/>
            <a:r>
              <a:rPr lang="en-US" dirty="0" smtClean="0"/>
              <a:t>Installed at various locations</a:t>
            </a:r>
          </a:p>
          <a:p>
            <a:pPr lvl="2"/>
            <a:r>
              <a:rPr lang="en-US" dirty="0" smtClean="0"/>
              <a:t>Flagstaff, AZ</a:t>
            </a:r>
          </a:p>
          <a:p>
            <a:pPr lvl="2"/>
            <a:r>
              <a:rPr lang="en-US" dirty="0" smtClean="0"/>
              <a:t>San Jose, CA</a:t>
            </a:r>
          </a:p>
          <a:p>
            <a:pPr lvl="2"/>
            <a:r>
              <a:rPr lang="en-US" dirty="0" smtClean="0"/>
              <a:t>Long Beach, CA</a:t>
            </a:r>
          </a:p>
          <a:p>
            <a:pPr lvl="1"/>
            <a:r>
              <a:rPr lang="en-US" dirty="0" smtClean="0"/>
              <a:t>Finalize training material for technicians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Z:\LVICC\OT Photos\2013 SJC LVICC 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49" y="3944679"/>
            <a:ext cx="2296631" cy="17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4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-110591" y="-1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 and Procurement Opportunities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833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ctr"/>
            <a:r>
              <a:rPr lang="en-US" sz="2800" dirty="0"/>
              <a:t>Specification Updates</a:t>
            </a:r>
          </a:p>
        </p:txBody>
      </p:sp>
      <p:sp>
        <p:nvSpPr>
          <p:cNvPr id="334854" name="Rectangle 6"/>
          <p:cNvSpPr>
            <a:spLocks noGrp="1" noChangeArrowheads="1"/>
          </p:cNvSpPr>
          <p:nvPr>
            <p:ph idx="1"/>
          </p:nvPr>
        </p:nvSpPr>
        <p:spPr>
          <a:xfrm>
            <a:off x="558800" y="1206500"/>
            <a:ext cx="6267301" cy="4589463"/>
          </a:xfrm>
        </p:spPr>
        <p:txBody>
          <a:bodyPr/>
          <a:lstStyle/>
          <a:p>
            <a:pPr lvl="1">
              <a:buNone/>
            </a:pPr>
            <a:endParaRPr lang="en-US" dirty="0"/>
          </a:p>
          <a:p>
            <a:r>
              <a:rPr lang="en-US" b="1" dirty="0" smtClean="0"/>
              <a:t>RVR Specification</a:t>
            </a:r>
          </a:p>
          <a:p>
            <a:pPr lvl="1"/>
            <a:r>
              <a:rPr lang="en-US" dirty="0" smtClean="0"/>
              <a:t>Anticipated Approval (December 2015)</a:t>
            </a:r>
          </a:p>
          <a:p>
            <a:r>
              <a:rPr lang="en-US" b="1" dirty="0" smtClean="0"/>
              <a:t>Radio Remote Control System</a:t>
            </a:r>
          </a:p>
          <a:p>
            <a:pPr lvl="1"/>
            <a:r>
              <a:rPr lang="en-US" dirty="0" smtClean="0"/>
              <a:t>Anticipated Approval (January 2016)</a:t>
            </a:r>
          </a:p>
          <a:p>
            <a:r>
              <a:rPr lang="en-US" b="1" dirty="0" smtClean="0"/>
              <a:t>REIL Specification</a:t>
            </a:r>
          </a:p>
          <a:p>
            <a:pPr lvl="1"/>
            <a:r>
              <a:rPr lang="en-US" dirty="0" smtClean="0"/>
              <a:t>Anticipated Approval (July 2016)</a:t>
            </a:r>
            <a:endParaRPr lang="en-US" dirty="0"/>
          </a:p>
          <a:p>
            <a:r>
              <a:rPr lang="en-US" b="1" dirty="0"/>
              <a:t>MALSR Specification</a:t>
            </a:r>
          </a:p>
          <a:p>
            <a:pPr lvl="1"/>
            <a:r>
              <a:rPr lang="en-US" dirty="0" smtClean="0"/>
              <a:t>Upcoming</a:t>
            </a:r>
          </a:p>
          <a:p>
            <a:r>
              <a:rPr lang="en-US" b="1" dirty="0" smtClean="0"/>
              <a:t>In-pavement Steady-Burner Specification</a:t>
            </a:r>
          </a:p>
          <a:p>
            <a:pPr lvl="1"/>
            <a:r>
              <a:rPr lang="en-US" dirty="0" smtClean="0"/>
              <a:t>Upcoming</a:t>
            </a:r>
            <a:endParaRPr lang="en-US" dirty="0"/>
          </a:p>
        </p:txBody>
      </p:sp>
      <p:pic>
        <p:nvPicPr>
          <p:cNvPr id="334861" name="Picture 13" descr="C:\Documents and Settings\donald lampkins\Local Settings\Temporary Internet Files\Content.IE5\S5QRSPYB\MC90002348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313" y="295275"/>
            <a:ext cx="1300887" cy="10649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15168"/>
            <a:ext cx="8061325" cy="577960"/>
          </a:xfrm>
        </p:spPr>
        <p:txBody>
          <a:bodyPr/>
          <a:lstStyle/>
          <a:p>
            <a:r>
              <a:rPr lang="en-US" dirty="0" smtClean="0"/>
              <a:t>Lighting Systems and Ancillary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903764"/>
            <a:ext cx="8478874" cy="5135527"/>
          </a:xfrm>
        </p:spPr>
        <p:txBody>
          <a:bodyPr/>
          <a:lstStyle/>
          <a:p>
            <a:r>
              <a:rPr lang="en-US" sz="1800" dirty="0" smtClean="0"/>
              <a:t>High Intensity Approach Lighting System with Sequenced Flashing Lights (ALSF-2)</a:t>
            </a:r>
          </a:p>
          <a:p>
            <a:r>
              <a:rPr lang="en-US" sz="1800" dirty="0"/>
              <a:t>Medium Intensity Approach Lighting System with Runway Alignment Indicator Lights (</a:t>
            </a:r>
            <a:r>
              <a:rPr lang="en-US" sz="1800" dirty="0" smtClean="0"/>
              <a:t>MALSR)</a:t>
            </a:r>
          </a:p>
          <a:p>
            <a:r>
              <a:rPr lang="en-US" sz="1800" dirty="0" smtClean="0"/>
              <a:t>Precision Approach Path Indicator (PAPI)</a:t>
            </a:r>
          </a:p>
          <a:p>
            <a:r>
              <a:rPr lang="en-US" sz="1800" dirty="0" smtClean="0"/>
              <a:t>Runway Visual Range (RVR)</a:t>
            </a:r>
          </a:p>
          <a:p>
            <a:r>
              <a:rPr lang="en-US" sz="1800" dirty="0" smtClean="0"/>
              <a:t>Runway End Identifier Lights (REILs)</a:t>
            </a:r>
          </a:p>
          <a:p>
            <a:r>
              <a:rPr lang="en-US" sz="1800" dirty="0" smtClean="0"/>
              <a:t>Radio Remote Control System (RRCS)</a:t>
            </a:r>
          </a:p>
          <a:p>
            <a:r>
              <a:rPr lang="en-US" sz="1800" dirty="0" smtClean="0"/>
              <a:t>Radio Remote Control Interface Unit (RRCIU)</a:t>
            </a:r>
          </a:p>
          <a:p>
            <a:r>
              <a:rPr lang="en-US" sz="1800" dirty="0" smtClean="0"/>
              <a:t>Replacement  Lamp Monitoring System (RLMS)</a:t>
            </a:r>
          </a:p>
          <a:p>
            <a:r>
              <a:rPr lang="en-US" sz="1800" dirty="0" smtClean="0"/>
              <a:t>Lead-in Lights</a:t>
            </a:r>
          </a:p>
          <a:p>
            <a:r>
              <a:rPr lang="en-US" sz="1800" dirty="0" err="1" smtClean="0"/>
              <a:t>Semiflush</a:t>
            </a:r>
            <a:r>
              <a:rPr lang="en-US" sz="1800" dirty="0" smtClean="0"/>
              <a:t> Flashers &amp; Steady Burners</a:t>
            </a:r>
          </a:p>
          <a:p>
            <a:r>
              <a:rPr lang="en-US" sz="1800" dirty="0" smtClean="0"/>
              <a:t>Low Impact Resistant (LIR) Structures</a:t>
            </a:r>
          </a:p>
          <a:p>
            <a:r>
              <a:rPr lang="en-US" sz="1800" dirty="0" smtClean="0"/>
              <a:t>Transformers</a:t>
            </a:r>
          </a:p>
          <a:p>
            <a:r>
              <a:rPr lang="en-US" sz="1800" dirty="0" smtClean="0"/>
              <a:t>Frangible Bolts</a:t>
            </a:r>
          </a:p>
          <a:p>
            <a:r>
              <a:rPr lang="en-US" sz="1800" dirty="0" smtClean="0"/>
              <a:t>Aiming Devices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 Forecast</a:t>
            </a:r>
            <a:endParaRPr lang="en-US" dirty="0"/>
          </a:p>
        </p:txBody>
      </p:sp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1206500"/>
            <a:ext cx="8053572" cy="4589463"/>
          </a:xfrm>
        </p:spPr>
        <p:txBody>
          <a:bodyPr/>
          <a:lstStyle/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Remote Radio Control System (RRCS)</a:t>
            </a:r>
          </a:p>
          <a:p>
            <a:r>
              <a:rPr lang="en-US" dirty="0" smtClean="0"/>
              <a:t>Remote Radio Control Interface Units (RRCIU)</a:t>
            </a:r>
          </a:p>
          <a:p>
            <a:r>
              <a:rPr lang="en-US" dirty="0" smtClean="0"/>
              <a:t>Runway Edge Identifier Lights (REIL)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should continue to monitor the FAA Contracting Opportunities Website for procurement opportunities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FAA Contracting Opportunities website:  https://faaco.faa.gov/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7" descr="AMSLogo_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879" y="245944"/>
            <a:ext cx="2261886" cy="1905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85" y="1206500"/>
            <a:ext cx="3341842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Systems Team Contact Information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277568"/>
              </p:ext>
            </p:extLst>
          </p:nvPr>
        </p:nvGraphicFramePr>
        <p:xfrm>
          <a:off x="558800" y="1206500"/>
          <a:ext cx="7205723" cy="31750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416485"/>
                <a:gridCol w="3145858"/>
                <a:gridCol w="16433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Phone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John </a:t>
                      </a:r>
                      <a:r>
                        <a:rPr lang="en-US" dirty="0" err="1" smtClean="0"/>
                        <a:t>Varas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202.267.4539</a:t>
                      </a:r>
                      <a:endParaRPr lang="en-US" dirty="0"/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Renee</a:t>
                      </a:r>
                      <a:r>
                        <a:rPr lang="en-US" baseline="0" dirty="0" smtClean="0"/>
                        <a:t> Williams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RVR, LEDs,</a:t>
                      </a:r>
                      <a:r>
                        <a:rPr lang="en-US" sz="1600" baseline="0" dirty="0" smtClean="0"/>
                        <a:t> LIR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202.267.9923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Ndubuisi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Nnorom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RRCS, RLMS, </a:t>
                      </a:r>
                      <a:r>
                        <a:rPr lang="en-US" sz="1600" dirty="0" err="1" smtClean="0"/>
                        <a:t>Semiflush</a:t>
                      </a:r>
                      <a:r>
                        <a:rPr lang="en-US" sz="1600" baseline="0" dirty="0" smtClean="0"/>
                        <a:t> Flashers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202.267.9883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Andrea Scott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RRCIU, MALSR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202.267.4890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Kevin 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RLMS,</a:t>
                      </a:r>
                      <a:r>
                        <a:rPr lang="en-US" baseline="0" dirty="0" smtClean="0"/>
                        <a:t> RRCIU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202.267.3444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Patrick Eigbe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609.485.7857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Donald </a:t>
                      </a:r>
                      <a:r>
                        <a:rPr lang="en-US" sz="1800" dirty="0" err="1" smtClean="0"/>
                        <a:t>Lampkins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MALSR, PAPI, LEDs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202.267.7332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5882" t="13186" r="-61" b="19451"/>
          <a:stretch/>
        </p:blipFill>
        <p:spPr>
          <a:xfrm>
            <a:off x="4" y="2"/>
            <a:ext cx="9183767" cy="6055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06443"/>
            <a:ext cx="8472488" cy="122242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/>
              <a:t>Navigation Roadmap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326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Roadmap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NAS Navigation Strategy provides information for the sustainment of current navigation services, the transition to performance-based navigation (PBN), and the delivery of the Next Generation Air Transportation System (</a:t>
            </a:r>
            <a:r>
              <a:rPr lang="en-US" dirty="0" err="1" smtClean="0"/>
              <a:t>NextGen</a:t>
            </a:r>
            <a:r>
              <a:rPr lang="en-US" dirty="0" smtClean="0"/>
              <a:t>) services.</a:t>
            </a:r>
          </a:p>
          <a:p>
            <a:endParaRPr lang="en-US" dirty="0" smtClean="0"/>
          </a:p>
          <a:p>
            <a:r>
              <a:rPr lang="en-US" dirty="0" smtClean="0"/>
              <a:t>It addresses the planning and actions required through the 2025 - 2028 timeframe.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77" y="263143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1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11534</TotalTime>
  <Words>2921</Words>
  <Application>Microsoft Office PowerPoint</Application>
  <PresentationFormat>On-screen Show (4:3)</PresentationFormat>
  <Paragraphs>626</Paragraphs>
  <Slides>62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Default Design</vt:lpstr>
      <vt:lpstr>1_Default Design</vt:lpstr>
      <vt:lpstr>PowerPoint Presentation</vt:lpstr>
      <vt:lpstr>Overview</vt:lpstr>
      <vt:lpstr>Program Management Organization (AJM-0)</vt:lpstr>
      <vt:lpstr>Enterprise Services</vt:lpstr>
      <vt:lpstr>Lighting Systems</vt:lpstr>
      <vt:lpstr>Lighting Systems and Ancillary Equipment</vt:lpstr>
      <vt:lpstr>Navigation Roadmap</vt:lpstr>
      <vt:lpstr>Navigation Roadmap</vt:lpstr>
      <vt:lpstr>PowerPoint Presentation</vt:lpstr>
      <vt:lpstr>PowerPoint Presentation</vt:lpstr>
      <vt:lpstr>PowerPoint Presentation</vt:lpstr>
      <vt:lpstr>Advanced Lighting Concepts</vt:lpstr>
      <vt:lpstr>MALSR Initiatives</vt:lpstr>
      <vt:lpstr>ALSF-2 Initiative</vt:lpstr>
      <vt:lpstr>PAPI Initiative</vt:lpstr>
      <vt:lpstr>REILs Initiative</vt:lpstr>
      <vt:lpstr>PowerPoint Presentation</vt:lpstr>
      <vt:lpstr>Lighting Systems Future Initiatives</vt:lpstr>
      <vt:lpstr>Active Projects</vt:lpstr>
      <vt:lpstr>Active Project List</vt:lpstr>
      <vt:lpstr>Background on LED Project</vt:lpstr>
      <vt:lpstr>LED Issues</vt:lpstr>
      <vt:lpstr>LED Symposium</vt:lpstr>
      <vt:lpstr>Next Steps</vt:lpstr>
      <vt:lpstr>LED PAPI</vt:lpstr>
      <vt:lpstr>LED PAPI Project</vt:lpstr>
      <vt:lpstr>LED PAPI Project Impacts</vt:lpstr>
      <vt:lpstr>Flight Demonstration</vt:lpstr>
      <vt:lpstr>Flight Demonstration (December 2014) Results </vt:lpstr>
      <vt:lpstr>Flight Demonstration (December 2014) Results </vt:lpstr>
      <vt:lpstr>Flight Demonstration (June 2015) Results </vt:lpstr>
      <vt:lpstr>Flight Demonstration (June 2015) Results </vt:lpstr>
      <vt:lpstr>LED PAPI Project</vt:lpstr>
      <vt:lpstr>LED PAPI Project</vt:lpstr>
      <vt:lpstr>MALSR LED PAR-38 Replacement Lamp Project</vt:lpstr>
      <vt:lpstr>MALSR LED PAR-38 Replacement Lamp Project</vt:lpstr>
      <vt:lpstr>Test Activities</vt:lpstr>
      <vt:lpstr>Milestone Schedule</vt:lpstr>
      <vt:lpstr>Confidence Test</vt:lpstr>
      <vt:lpstr>EVS Camera Test Results</vt:lpstr>
      <vt:lpstr>Confidence Test</vt:lpstr>
      <vt:lpstr>FAA Photometric Test</vt:lpstr>
      <vt:lpstr> Confidence Test Conclusions </vt:lpstr>
      <vt:lpstr>Pre-Flight Testing</vt:lpstr>
      <vt:lpstr>Pre-Flight Results </vt:lpstr>
      <vt:lpstr>OCD (Flight Test)</vt:lpstr>
      <vt:lpstr>OCD (Flight Test)</vt:lpstr>
      <vt:lpstr>OCD (Flight Test)</vt:lpstr>
      <vt:lpstr>OCD Recommendations</vt:lpstr>
      <vt:lpstr>OCD Recommendations</vt:lpstr>
      <vt:lpstr>OCD Recommendations</vt:lpstr>
      <vt:lpstr>LED PAR-38 Replacement Project Summary</vt:lpstr>
      <vt:lpstr>LED PAR-38 Replacement Project </vt:lpstr>
      <vt:lpstr>Other Lighting Projects</vt:lpstr>
      <vt:lpstr>Replacement  Lamp Monitoring System (RLMS)</vt:lpstr>
      <vt:lpstr>Semi-Flush Flasher Light Unit (SFFLU)</vt:lpstr>
      <vt:lpstr>Low-Voltage Individual Control Cabinet (LVICC)</vt:lpstr>
      <vt:lpstr>Specification and Procurement Opportunities</vt:lpstr>
      <vt:lpstr>Specification Updates</vt:lpstr>
      <vt:lpstr>Procurement Forecast</vt:lpstr>
      <vt:lpstr>Questions</vt:lpstr>
      <vt:lpstr>Lighting Systems Team Contact Information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Scott, Andrea (FAA)</cp:lastModifiedBy>
  <cp:revision>556</cp:revision>
  <dcterms:created xsi:type="dcterms:W3CDTF">2005-01-28T20:32:53Z</dcterms:created>
  <dcterms:modified xsi:type="dcterms:W3CDTF">2015-10-19T19:46:25Z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tegories">
    <vt:lpwstr>Draft Materials</vt:lpwstr>
  </property>
  <property fmtid="{D5CDD505-2E9C-101B-9397-08002B2CF9AE}" pid="3" name="Originator">
    <vt:lpwstr/>
  </property>
  <property fmtid="{D5CDD505-2E9C-101B-9397-08002B2CF9AE}" pid="4" name="Version0">
    <vt:lpwstr/>
  </property>
</Properties>
</file>