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21" r:id="rId2"/>
  </p:sldMasterIdLst>
  <p:notesMasterIdLst>
    <p:notesMasterId r:id="rId48"/>
  </p:notesMasterIdLst>
  <p:sldIdLst>
    <p:sldId id="267" r:id="rId3"/>
    <p:sldId id="272" r:id="rId4"/>
    <p:sldId id="262" r:id="rId5"/>
    <p:sldId id="273" r:id="rId6"/>
    <p:sldId id="283" r:id="rId7"/>
    <p:sldId id="276" r:id="rId8"/>
    <p:sldId id="277" r:id="rId9"/>
    <p:sldId id="278" r:id="rId10"/>
    <p:sldId id="281" r:id="rId11"/>
    <p:sldId id="279" r:id="rId12"/>
    <p:sldId id="282" r:id="rId13"/>
    <p:sldId id="284" r:id="rId14"/>
    <p:sldId id="280" r:id="rId15"/>
    <p:sldId id="286" r:id="rId16"/>
    <p:sldId id="285" r:id="rId17"/>
    <p:sldId id="287" r:id="rId18"/>
    <p:sldId id="288" r:id="rId19"/>
    <p:sldId id="289" r:id="rId20"/>
    <p:sldId id="290" r:id="rId21"/>
    <p:sldId id="291" r:id="rId22"/>
    <p:sldId id="295" r:id="rId23"/>
    <p:sldId id="293" r:id="rId24"/>
    <p:sldId id="294" r:id="rId25"/>
    <p:sldId id="296" r:id="rId26"/>
    <p:sldId id="297" r:id="rId27"/>
    <p:sldId id="299" r:id="rId28"/>
    <p:sldId id="300" r:id="rId29"/>
    <p:sldId id="301" r:id="rId30"/>
    <p:sldId id="302" r:id="rId31"/>
    <p:sldId id="275" r:id="rId32"/>
    <p:sldId id="304" r:id="rId33"/>
    <p:sldId id="274" r:id="rId34"/>
    <p:sldId id="261" r:id="rId35"/>
    <p:sldId id="305" r:id="rId36"/>
    <p:sldId id="306" r:id="rId37"/>
    <p:sldId id="307" r:id="rId38"/>
    <p:sldId id="308" r:id="rId39"/>
    <p:sldId id="316" r:id="rId40"/>
    <p:sldId id="309" r:id="rId41"/>
    <p:sldId id="310" r:id="rId42"/>
    <p:sldId id="311" r:id="rId43"/>
    <p:sldId id="312" r:id="rId44"/>
    <p:sldId id="314" r:id="rId45"/>
    <p:sldId id="315" r:id="rId46"/>
    <p:sldId id="259" r:id="rId47"/>
  </p:sldIdLst>
  <p:sldSz cx="9144000" cy="6858000" type="screen4x3"/>
  <p:notesSz cx="7302500" cy="9588500"/>
  <p:defaultTextStyle>
    <a:defPPr>
      <a:defRPr lang="en-US"/>
    </a:defPPr>
    <a:lvl1pPr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1pPr>
    <a:lvl2pPr marL="457200"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2pPr>
    <a:lvl3pPr marL="914400"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3pPr>
    <a:lvl4pPr marL="1371600"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4pPr>
    <a:lvl5pPr marL="1828800" algn="l" rtl="0" fontAlgn="base">
      <a:lnSpc>
        <a:spcPct val="110000"/>
      </a:lnSpc>
      <a:spcBef>
        <a:spcPct val="20000"/>
      </a:spcBef>
      <a:spcAft>
        <a:spcPct val="0"/>
      </a:spcAft>
      <a:buClr>
        <a:srgbClr val="3367CD"/>
      </a:buClr>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7C6"/>
    <a:srgbClr val="3467CD"/>
    <a:srgbClr val="B2B2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38" autoAdjust="0"/>
    <p:restoredTop sz="91773" autoAdjust="0"/>
  </p:normalViewPr>
  <p:slideViewPr>
    <p:cSldViewPr>
      <p:cViewPr>
        <p:scale>
          <a:sx n="80" d="100"/>
          <a:sy n="80" d="100"/>
        </p:scale>
        <p:origin x="-1554"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222" y="-108"/>
      </p:cViewPr>
      <p:guideLst>
        <p:guide orient="horz" pos="3020"/>
        <p:guide pos="23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163889"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06" tIns="48252" rIns="96506" bIns="48252" numCol="1" anchor="t" anchorCtr="0" compatLnSpc="1">
            <a:prstTxWarp prst="textNoShape">
              <a:avLst/>
            </a:prstTxWarp>
          </a:bodyPr>
          <a:lstStyle>
            <a:lvl1pPr defTabSz="965103">
              <a:lnSpc>
                <a:spcPct val="100000"/>
              </a:lnSpc>
              <a:spcBef>
                <a:spcPct val="0"/>
              </a:spcBef>
              <a:buClrTx/>
              <a:defRPr sz="1300"/>
            </a:lvl1pPr>
          </a:lstStyle>
          <a:p>
            <a:pPr>
              <a:defRPr/>
            </a:pPr>
            <a:endParaRPr lang="en-US"/>
          </a:p>
        </p:txBody>
      </p:sp>
      <p:sp>
        <p:nvSpPr>
          <p:cNvPr id="38915" name="Rectangle 3"/>
          <p:cNvSpPr>
            <a:spLocks noGrp="1" noChangeArrowheads="1"/>
          </p:cNvSpPr>
          <p:nvPr>
            <p:ph type="dt" idx="1"/>
          </p:nvPr>
        </p:nvSpPr>
        <p:spPr bwMode="auto">
          <a:xfrm>
            <a:off x="4137025" y="0"/>
            <a:ext cx="3163889"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06" tIns="48252" rIns="96506" bIns="48252" numCol="1" anchor="t" anchorCtr="0" compatLnSpc="1">
            <a:prstTxWarp prst="textNoShape">
              <a:avLst/>
            </a:prstTxWarp>
          </a:bodyPr>
          <a:lstStyle>
            <a:lvl1pPr algn="r" defTabSz="965103">
              <a:lnSpc>
                <a:spcPct val="100000"/>
              </a:lnSpc>
              <a:spcBef>
                <a:spcPct val="0"/>
              </a:spcBef>
              <a:buClrTx/>
              <a:defRPr sz="13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8917" name="Rectangle 5"/>
          <p:cNvSpPr>
            <a:spLocks noGrp="1" noChangeArrowheads="1"/>
          </p:cNvSpPr>
          <p:nvPr>
            <p:ph type="body" sz="quarter" idx="3"/>
          </p:nvPr>
        </p:nvSpPr>
        <p:spPr bwMode="auto">
          <a:xfrm>
            <a:off x="730250" y="4554538"/>
            <a:ext cx="5842000" cy="431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06" tIns="48252" rIns="96506" bIns="482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9107488"/>
            <a:ext cx="3163889"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06" tIns="48252" rIns="96506" bIns="48252" numCol="1" anchor="b" anchorCtr="0" compatLnSpc="1">
            <a:prstTxWarp prst="textNoShape">
              <a:avLst/>
            </a:prstTxWarp>
          </a:bodyPr>
          <a:lstStyle>
            <a:lvl1pPr defTabSz="965103">
              <a:lnSpc>
                <a:spcPct val="100000"/>
              </a:lnSpc>
              <a:spcBef>
                <a:spcPct val="0"/>
              </a:spcBef>
              <a:buClrTx/>
              <a:defRPr sz="1300"/>
            </a:lvl1pPr>
          </a:lstStyle>
          <a:p>
            <a:pPr>
              <a:defRPr/>
            </a:pPr>
            <a:endParaRPr lang="en-US"/>
          </a:p>
        </p:txBody>
      </p:sp>
      <p:sp>
        <p:nvSpPr>
          <p:cNvPr id="38919" name="Rectangle 7"/>
          <p:cNvSpPr>
            <a:spLocks noGrp="1" noChangeArrowheads="1"/>
          </p:cNvSpPr>
          <p:nvPr>
            <p:ph type="sldNum" sz="quarter" idx="5"/>
          </p:nvPr>
        </p:nvSpPr>
        <p:spPr bwMode="auto">
          <a:xfrm>
            <a:off x="4137025" y="9107488"/>
            <a:ext cx="3163889"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506" tIns="48252" rIns="96506" bIns="48252" numCol="1" anchor="b" anchorCtr="0" compatLnSpc="1">
            <a:prstTxWarp prst="textNoShape">
              <a:avLst/>
            </a:prstTxWarp>
          </a:bodyPr>
          <a:lstStyle>
            <a:lvl1pPr algn="r" defTabSz="965103">
              <a:lnSpc>
                <a:spcPct val="100000"/>
              </a:lnSpc>
              <a:spcBef>
                <a:spcPct val="0"/>
              </a:spcBef>
              <a:buClrTx/>
              <a:defRPr sz="1300"/>
            </a:lvl1pPr>
          </a:lstStyle>
          <a:p>
            <a:pPr>
              <a:defRPr/>
            </a:pPr>
            <a:fld id="{1F92D7EA-2434-4756-8E3A-6200E463230D}" type="slidenum">
              <a:rPr lang="en-US"/>
              <a:pPr>
                <a:defRPr/>
              </a:pPr>
              <a:t>‹#›</a:t>
            </a:fld>
            <a:endParaRPr lang="en-US"/>
          </a:p>
        </p:txBody>
      </p:sp>
    </p:spTree>
    <p:extLst>
      <p:ext uri="{BB962C8B-B14F-4D97-AF65-F5344CB8AC3E}">
        <p14:creationId xmlns:p14="http://schemas.microsoft.com/office/powerpoint/2010/main" xmlns="" val="3703563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3" indent="-171433">
              <a:buFont typeface="Arial" pitchFamily="34" charset="0"/>
              <a:buChar char="•"/>
            </a:pPr>
            <a:r>
              <a:rPr lang="en-US" dirty="0" smtClean="0"/>
              <a:t>Feel free to give my phone number 860-683-4312 to those attending.  I am working on my 34</a:t>
            </a:r>
            <a:r>
              <a:rPr lang="en-US" baseline="30000" dirty="0" smtClean="0"/>
              <a:t>th</a:t>
            </a:r>
            <a:r>
              <a:rPr lang="en-US" dirty="0" smtClean="0"/>
              <a:t> year in airfield lighting.  </a:t>
            </a:r>
            <a:endParaRPr lang="en-US" dirty="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a:t>
            </a:fld>
            <a:endParaRPr lang="en-US"/>
          </a:p>
        </p:txBody>
      </p:sp>
    </p:spTree>
    <p:extLst>
      <p:ext uri="{BB962C8B-B14F-4D97-AF65-F5344CB8AC3E}">
        <p14:creationId xmlns:p14="http://schemas.microsoft.com/office/powerpoint/2010/main" xmlns="" val="1715040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10</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dirty="0" smtClean="0"/>
              <a:t>This paragraph from the advisory describes the dangers to re-lamping and removing</a:t>
            </a:r>
            <a:r>
              <a:rPr lang="en-US" baseline="0" dirty="0" smtClean="0"/>
              <a:t> energized inset fixtures. </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11</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dirty="0" smtClean="0"/>
              <a:t>This paragraph from the advisory continues describing the dangers to re-lamping and removing</a:t>
            </a:r>
            <a:r>
              <a:rPr lang="en-US" baseline="0" dirty="0" smtClean="0"/>
              <a:t> energized inset fixtures.</a:t>
            </a:r>
          </a:p>
          <a:p>
            <a:pPr defTabSz="914308">
              <a:defRPr/>
            </a:pPr>
            <a:endParaRPr lang="en-US" baseline="0" dirty="0" smtClean="0"/>
          </a:p>
          <a:p>
            <a:pPr defTabSz="914308">
              <a:defRPr/>
            </a:pPr>
            <a:r>
              <a:rPr lang="en-US" baseline="0" dirty="0" smtClean="0"/>
              <a:t>The top high lighted sentences talk about fatal conditions created. </a:t>
            </a:r>
          </a:p>
          <a:p>
            <a:pPr defTabSz="914308">
              <a:defRPr/>
            </a:pPr>
            <a:endParaRPr lang="en-US" i="1" baseline="0" dirty="0" smtClean="0"/>
          </a:p>
          <a:p>
            <a:pPr defTabSz="914308">
              <a:defRPr/>
            </a:pP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12</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sz="1100"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13</a:t>
            </a:fld>
            <a:endParaRPr lang="en-US"/>
          </a:p>
        </p:txBody>
      </p:sp>
    </p:spTree>
    <p:extLst>
      <p:ext uri="{BB962C8B-B14F-4D97-AF65-F5344CB8AC3E}">
        <p14:creationId xmlns:p14="http://schemas.microsoft.com/office/powerpoint/2010/main" xmlns="" val="99507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14</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15</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sz="1100" dirty="0" smtClean="0"/>
              <a:t>Operating at the maximum 6.6 Amp (or 20 A) brightness level should be avoided when at all possible.  Operating at the high brightness level consumes the lamp filaments at the most accelerated rate.  </a:t>
            </a:r>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16</a:t>
            </a:fld>
            <a:endParaRPr lang="en-US"/>
          </a:p>
        </p:txBody>
      </p:sp>
    </p:spTree>
    <p:extLst>
      <p:ext uri="{BB962C8B-B14F-4D97-AF65-F5344CB8AC3E}">
        <p14:creationId xmlns:p14="http://schemas.microsoft.com/office/powerpoint/2010/main" xmlns="" val="99507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i="1" dirty="0" smtClean="0"/>
              <a:t>Think of using  the high brightness setting a an “Emergency” condition.  Old manual  airfield control panels actually had a 15 min delay buzzer that would remind</a:t>
            </a:r>
            <a:r>
              <a:rPr lang="en-US" i="1" baseline="0" dirty="0" smtClean="0"/>
              <a:t> operator that they were in the high setting.  This forced the operator to acknowledge the high setting or turn it down.  </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17</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i="1" dirty="0" smtClean="0"/>
              <a:t>Salt Lake city reduced their lamp budget by making a unified effort to stay out of the maximum brightness setting.  Year</a:t>
            </a:r>
            <a:r>
              <a:rPr lang="en-US" i="1" baseline="0" dirty="0" smtClean="0"/>
              <a:t> to year comparisons illustrated a 66% reduction in purchased incandescent lamps. </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18</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dirty="0" smtClean="0"/>
              <a:t>Notice the dramatic difference that just 0.3</a:t>
            </a:r>
            <a:r>
              <a:rPr lang="en-US" baseline="0" dirty="0" smtClean="0"/>
              <a:t> Amps of filament current makes to the lamp life.  This is the 5% Lamp Life Rule that says an increase of 5% above rated lamp current cuts the lamp life in half and a reduction of 5% double the lamp life.  This illustrates how closely linked filament current a lamp life are linked. </a:t>
            </a:r>
            <a:r>
              <a:rPr lang="en-US" dirty="0" smtClean="0"/>
              <a:t> </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19</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dirty="0" smtClean="0"/>
              <a:t>These</a:t>
            </a:r>
            <a:r>
              <a:rPr lang="en-US" baseline="0" dirty="0" smtClean="0"/>
              <a:t> two tables illustrate “GE” data on estimating filament operating hours and percent of rated lamp life as actual lamp current is varied.  Notice the dramatic  differences as the lamp current varied. </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20</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sz="1100"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21</a:t>
            </a:fld>
            <a:endParaRPr lang="en-US"/>
          </a:p>
        </p:txBody>
      </p:sp>
    </p:spTree>
    <p:extLst>
      <p:ext uri="{BB962C8B-B14F-4D97-AF65-F5344CB8AC3E}">
        <p14:creationId xmlns:p14="http://schemas.microsoft.com/office/powerpoint/2010/main" xmlns="" val="99507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22</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23</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dirty="0" smtClean="0"/>
              <a:t>The Maintenance Advisory contains maintenance schedules like this one for most airfield lighting components. </a:t>
            </a:r>
          </a:p>
          <a:p>
            <a:pPr defTabSz="914308">
              <a:defRPr/>
            </a:pPr>
            <a:endParaRPr lang="en-US" dirty="0" smtClean="0"/>
          </a:p>
          <a:p>
            <a:pPr defTabSz="914308">
              <a:defRPr/>
            </a:pPr>
            <a:r>
              <a:rPr lang="en-US" dirty="0" smtClean="0"/>
              <a:t>Line</a:t>
            </a:r>
            <a:r>
              <a:rPr lang="en-US" baseline="0" dirty="0" smtClean="0"/>
              <a:t> 6 above is critical, this is the inspection of “Relays, Wiring and Insulation” semiannually.  This inspection will catch loose connections and cable compression lugs and detect hot cables by witnessing the discolored insulation.   Failure to do this inspection </a:t>
            </a:r>
            <a:r>
              <a:rPr lang="en-US" u="sng" baseline="0" dirty="0" smtClean="0"/>
              <a:t>at least </a:t>
            </a:r>
            <a:r>
              <a:rPr lang="en-US" baseline="0" dirty="0" smtClean="0"/>
              <a:t>annually will often result in CCR failure after several years of neglect.  </a:t>
            </a:r>
            <a:r>
              <a:rPr lang="en-US" dirty="0" smtClean="0"/>
              <a:t> </a:t>
            </a:r>
          </a:p>
          <a:p>
            <a:pPr defTabSz="914308">
              <a:defRPr/>
            </a:pPr>
            <a:endParaRPr lang="en-US" i="1" dirty="0" smtClean="0"/>
          </a:p>
          <a:p>
            <a:pPr defTabSz="914308">
              <a:defRPr/>
            </a:pP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24</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sz="1100"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25</a:t>
            </a:fld>
            <a:endParaRPr lang="en-US"/>
          </a:p>
        </p:txBody>
      </p:sp>
    </p:spTree>
    <p:extLst>
      <p:ext uri="{BB962C8B-B14F-4D97-AF65-F5344CB8AC3E}">
        <p14:creationId xmlns:p14="http://schemas.microsoft.com/office/powerpoint/2010/main" xmlns="" val="99507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26</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27</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i="1" dirty="0" smtClean="0"/>
              <a:t>This is a picture of the Concorde</a:t>
            </a:r>
            <a:r>
              <a:rPr lang="en-US" i="1" baseline="0" dirty="0" smtClean="0"/>
              <a:t> moments before it will crash killing all 113 on board.  FOD damage to the aircraft doomed the flight. </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28</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sz="1100" dirty="0" smtClean="0"/>
              <a:t>There needs to be a plan in place before the emergency develops. </a:t>
            </a:r>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29</a:t>
            </a:fld>
            <a:endParaRPr lang="en-US"/>
          </a:p>
        </p:txBody>
      </p:sp>
    </p:spTree>
    <p:extLst>
      <p:ext uri="{BB962C8B-B14F-4D97-AF65-F5344CB8AC3E}">
        <p14:creationId xmlns:p14="http://schemas.microsoft.com/office/powerpoint/2010/main" xmlns="" val="99507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sz="1100"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3</a:t>
            </a:fld>
            <a:endParaRPr lang="en-US"/>
          </a:p>
        </p:txBody>
      </p:sp>
    </p:spTree>
    <p:extLst>
      <p:ext uri="{BB962C8B-B14F-4D97-AF65-F5344CB8AC3E}">
        <p14:creationId xmlns:p14="http://schemas.microsoft.com/office/powerpoint/2010/main" xmlns="" val="99507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30</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dirty="0" smtClean="0"/>
              <a:t>All individuals working in an electrical maintenance environment should have CPR and Basic First Responder training. </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31</a:t>
            </a:fld>
            <a:endParaRPr lang="en-US"/>
          </a:p>
        </p:txBody>
      </p:sp>
    </p:spTree>
    <p:extLst>
      <p:ext uri="{BB962C8B-B14F-4D97-AF65-F5344CB8AC3E}">
        <p14:creationId xmlns:p14="http://schemas.microsoft.com/office/powerpoint/2010/main" xmlns="" val="99507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dirty="0" smtClean="0"/>
              <a:t>All individuals working in an electrical maintenance environment should have CPR and Basic First Responder training. </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32</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dirty="0" smtClean="0"/>
              <a:t>All individuals working in an electrical maintenance environment should have CPR and Basic First Responder training. </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33</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34</a:t>
            </a:fld>
            <a:endParaRPr lang="en-US"/>
          </a:p>
        </p:txBody>
      </p:sp>
    </p:spTree>
    <p:extLst>
      <p:ext uri="{BB962C8B-B14F-4D97-AF65-F5344CB8AC3E}">
        <p14:creationId xmlns:p14="http://schemas.microsoft.com/office/powerpoint/2010/main" xmlns="" val="995073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i="1" dirty="0" smtClean="0"/>
              <a:t>Maintenance men must be masters of fixture Toe-In.</a:t>
            </a:r>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35</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36</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dirty="0" smtClean="0"/>
              <a:t>Notice that the lower fixture is a Clear – Yellow  (CY) and</a:t>
            </a:r>
            <a:r>
              <a:rPr lang="en-US" baseline="0" dirty="0" smtClean="0"/>
              <a:t> the upper fixture is the Yellow- Clear (YC).  Also notice that from the observers point of view it is described as Left color first then the right color second, left to right.  Also point out how these fixtures can not be swapped, because the Toed-In beam will be aiming in the wrong location. </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37</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38</a:t>
            </a:fld>
            <a:endParaRPr lang="en-US"/>
          </a:p>
        </p:txBody>
      </p:sp>
    </p:spTree>
    <p:extLst>
      <p:ext uri="{BB962C8B-B14F-4D97-AF65-F5344CB8AC3E}">
        <p14:creationId xmlns:p14="http://schemas.microsoft.com/office/powerpoint/2010/main" xmlns="" val="204620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39</a:t>
            </a:fld>
            <a:endParaRPr lang="en-US"/>
          </a:p>
        </p:txBody>
      </p:sp>
    </p:spTree>
    <p:extLst>
      <p:ext uri="{BB962C8B-B14F-4D97-AF65-F5344CB8AC3E}">
        <p14:creationId xmlns:p14="http://schemas.microsoft.com/office/powerpoint/2010/main" xmlns="" val="9950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4</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i="1" dirty="0" smtClean="0"/>
              <a:t>You have to have a high end True RMS (Root Means Squared) Multi-Meter/Ammeter to work on airfield lighting systems. </a:t>
            </a:r>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40</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i="1" dirty="0" smtClean="0"/>
              <a:t>These are data pages for acceptable meters and current clamps </a:t>
            </a:r>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41</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i="1" dirty="0" smtClean="0"/>
              <a:t>These are data pages for acceptable meters and current clamps </a:t>
            </a:r>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42</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i="1" dirty="0" smtClean="0"/>
              <a:t>These are data pages for acceptable meters and current clamps </a:t>
            </a:r>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43</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i="1" dirty="0" smtClean="0"/>
              <a:t>These are data pages for acceptable meters and current clamps </a:t>
            </a:r>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44</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i="1" dirty="0" smtClean="0"/>
              <a:t>This paragraph</a:t>
            </a:r>
            <a:r>
              <a:rPr lang="en-US" i="1" baseline="0" dirty="0" smtClean="0"/>
              <a:t> discusses the issues of introducing non-OEM products into your FAA products.  “Liability”</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5</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dirty="0" smtClean="0"/>
              <a:t>This is the FAA Advisory that lists approved products. AC 150/5345-53D This</a:t>
            </a:r>
            <a:r>
              <a:rPr lang="en-US" baseline="0" dirty="0" smtClean="0"/>
              <a:t> AC is provided in your soft copy thumb drive. </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6</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dirty="0" smtClean="0"/>
              <a:t>This is the listing of approved products in the Advisory.  Note our L-</a:t>
            </a:r>
            <a:r>
              <a:rPr lang="en-US" baseline="0" dirty="0" smtClean="0"/>
              <a:t> </a:t>
            </a:r>
            <a:r>
              <a:rPr lang="en-US" dirty="0" smtClean="0"/>
              <a:t>862 HRLQ Fixture Part number and the lamp number in the brackets, (Lamp Number).  This fixture can use lamps # </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7</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dirty="0" smtClean="0"/>
              <a:t>This the LAMP listing in the advisory appendix 3 addendum that lists the approved lamps. </a:t>
            </a:r>
            <a:endParaRPr lang="en-US" i="1"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8</a:t>
            </a:fld>
            <a:endParaRPr lang="en-US"/>
          </a:p>
        </p:txBody>
      </p:sp>
    </p:spTree>
    <p:extLst>
      <p:ext uri="{BB962C8B-B14F-4D97-AF65-F5344CB8AC3E}">
        <p14:creationId xmlns:p14="http://schemas.microsoft.com/office/powerpoint/2010/main" xmlns="" val="319607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dirty="0" smtClean="0"/>
              <a:t>Common Bad practice to re-lamp and replace inset fixture “Hot”  </a:t>
            </a:r>
            <a:endParaRPr lang="en-US" sz="1100" dirty="0" smtClean="0"/>
          </a:p>
        </p:txBody>
      </p:sp>
      <p:sp>
        <p:nvSpPr>
          <p:cNvPr id="4" name="Slide Number Placeholder 3"/>
          <p:cNvSpPr>
            <a:spLocks noGrp="1"/>
          </p:cNvSpPr>
          <p:nvPr>
            <p:ph type="sldNum" sz="quarter" idx="10"/>
          </p:nvPr>
        </p:nvSpPr>
        <p:spPr/>
        <p:txBody>
          <a:bodyPr/>
          <a:lstStyle/>
          <a:p>
            <a:pPr>
              <a:defRPr/>
            </a:pPr>
            <a:fld id="{1F92D7EA-2434-4756-8E3A-6200E463230D}" type="slidenum">
              <a:rPr lang="en-US" smtClean="0"/>
              <a:pPr>
                <a:defRPr/>
              </a:pPr>
              <a:t>9</a:t>
            </a:fld>
            <a:endParaRPr lang="en-US"/>
          </a:p>
        </p:txBody>
      </p:sp>
    </p:spTree>
    <p:extLst>
      <p:ext uri="{BB962C8B-B14F-4D97-AF65-F5344CB8AC3E}">
        <p14:creationId xmlns:p14="http://schemas.microsoft.com/office/powerpoint/2010/main" xmlns="" val="99507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657600" y="6538913"/>
            <a:ext cx="162256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a:lnSpc>
                <a:spcPct val="100000"/>
              </a:lnSpc>
              <a:spcBef>
                <a:spcPct val="0"/>
              </a:spcBef>
              <a:buClrTx/>
              <a:buFontTx/>
              <a:buChar char="©"/>
              <a:defRPr/>
            </a:pPr>
            <a:r>
              <a:rPr lang="en-US" sz="700" dirty="0" smtClean="0"/>
              <a:t> 2013 Eaton. All Rights Reserved.</a:t>
            </a:r>
            <a:r>
              <a:rPr lang="en-US" sz="700" dirty="0" smtClean="0">
                <a:solidFill>
                  <a:schemeClr val="bg1"/>
                </a:solidFill>
              </a:rPr>
              <a:t>.</a:t>
            </a:r>
          </a:p>
        </p:txBody>
      </p:sp>
      <p:sp>
        <p:nvSpPr>
          <p:cNvPr id="5" name="Rectangle 10"/>
          <p:cNvSpPr>
            <a:spLocks noChangeArrowheads="1"/>
          </p:cNvSpPr>
          <p:nvPr/>
        </p:nvSpPr>
        <p:spPr bwMode="auto">
          <a:xfrm>
            <a:off x="381000" y="0"/>
            <a:ext cx="8763000" cy="5715000"/>
          </a:xfrm>
          <a:prstGeom prst="rect">
            <a:avLst/>
          </a:prstGeom>
          <a:noFill/>
          <a:ln w="3175" algn="ctr">
            <a:solidFill>
              <a:srgbClr val="B2B2B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pic>
        <p:nvPicPr>
          <p:cNvPr id="6" name="Picture 13" descr="Eaton - white background"/>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5970588"/>
            <a:ext cx="1905000"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3"/>
          <p:cNvSpPr>
            <a:spLocks noGrp="1" noChangeArrowheads="1"/>
          </p:cNvSpPr>
          <p:nvPr>
            <p:ph type="ctrTitle"/>
          </p:nvPr>
        </p:nvSpPr>
        <p:spPr>
          <a:xfrm>
            <a:off x="1206500" y="152400"/>
            <a:ext cx="7924800" cy="990600"/>
          </a:xfrm>
        </p:spPr>
        <p:txBody>
          <a:bodyPr anchor="ctr"/>
          <a:lstStyle>
            <a:lvl1pPr>
              <a:defRPr sz="2800" baseline="0">
                <a:solidFill>
                  <a:schemeClr val="tx1"/>
                </a:solidFill>
              </a:defRPr>
            </a:lvl1pPr>
          </a:lstStyle>
          <a:p>
            <a:pPr lvl="0"/>
            <a:r>
              <a:rPr lang="en-US" noProof="0" dirty="0" smtClean="0"/>
              <a:t>Click to edit Master title style</a:t>
            </a:r>
          </a:p>
        </p:txBody>
      </p:sp>
    </p:spTree>
    <p:extLst>
      <p:ext uri="{BB962C8B-B14F-4D97-AF65-F5344CB8AC3E}">
        <p14:creationId xmlns:p14="http://schemas.microsoft.com/office/powerpoint/2010/main" xmlns="" val="4208596065"/>
      </p:ext>
    </p:extLst>
  </p:cSld>
  <p:clrMapOvr>
    <a:masterClrMapping/>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24100708"/>
      </p:ext>
    </p:extLst>
  </p:cSld>
  <p:clrMapOvr>
    <a:masterClrMapping/>
  </p:clrMapOvr>
  <p:transition spd="med">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657600" y="6538913"/>
            <a:ext cx="162256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a:lnSpc>
                <a:spcPct val="100000"/>
              </a:lnSpc>
              <a:spcBef>
                <a:spcPct val="0"/>
              </a:spcBef>
              <a:buClrTx/>
              <a:buFontTx/>
              <a:buChar char="©"/>
              <a:defRPr/>
            </a:pPr>
            <a:r>
              <a:rPr lang="en-US" sz="700" dirty="0" smtClean="0"/>
              <a:t> 2013 Eaton. All Rights Reserved.</a:t>
            </a:r>
            <a:r>
              <a:rPr lang="en-US" sz="700" dirty="0" smtClean="0">
                <a:solidFill>
                  <a:schemeClr val="bg1"/>
                </a:solidFill>
              </a:rPr>
              <a:t>.</a:t>
            </a:r>
          </a:p>
        </p:txBody>
      </p:sp>
      <p:sp>
        <p:nvSpPr>
          <p:cNvPr id="2" name="Rectangle 1"/>
          <p:cNvSpPr/>
          <p:nvPr userDrawn="1"/>
        </p:nvSpPr>
        <p:spPr bwMode="auto">
          <a:xfrm>
            <a:off x="381000" y="0"/>
            <a:ext cx="8763000" cy="5715000"/>
          </a:xfrm>
          <a:prstGeom prst="rect">
            <a:avLst/>
          </a:prstGeom>
          <a:noFill/>
          <a:ln>
            <a:solidFill>
              <a:schemeClr val="bg1">
                <a:lumMod val="85000"/>
              </a:schemeClr>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pic>
        <p:nvPicPr>
          <p:cNvPr id="8" name="Picture 13" descr="Eaton - white background"/>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 b="7089"/>
          <a:stretch/>
        </p:blipFill>
        <p:spPr bwMode="auto">
          <a:xfrm>
            <a:off x="762000" y="6324600"/>
            <a:ext cx="1232421"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5"/>
          <p:cNvSpPr>
            <a:spLocks noChangeArrowheads="1"/>
          </p:cNvSpPr>
          <p:nvPr userDrawn="1"/>
        </p:nvSpPr>
        <p:spPr bwMode="auto">
          <a:xfrm>
            <a:off x="6705600" y="65532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lnSpc>
                <a:spcPct val="100000"/>
              </a:lnSpc>
              <a:spcBef>
                <a:spcPct val="0"/>
              </a:spcBef>
              <a:buClrTx/>
            </a:pPr>
            <a:fld id="{43DBA627-09D6-4F6C-921A-2B5A1E4AADE1}" type="slidenum">
              <a:rPr lang="en-US" sz="900">
                <a:solidFill>
                  <a:srgbClr val="0C86F4"/>
                </a:solidFill>
              </a:rPr>
              <a:pPr algn="r">
                <a:lnSpc>
                  <a:spcPct val="100000"/>
                </a:lnSpc>
                <a:spcBef>
                  <a:spcPct val="0"/>
                </a:spcBef>
                <a:buClrTx/>
              </a:pPr>
              <a:t>‹#›</a:t>
            </a:fld>
            <a:endParaRPr lang="en-US" sz="900" dirty="0">
              <a:solidFill>
                <a:srgbClr val="0C86F4"/>
              </a:solidFill>
            </a:endParaRPr>
          </a:p>
        </p:txBody>
      </p:sp>
    </p:spTree>
    <p:extLst>
      <p:ext uri="{BB962C8B-B14F-4D97-AF65-F5344CB8AC3E}">
        <p14:creationId xmlns:p14="http://schemas.microsoft.com/office/powerpoint/2010/main" xmlns="" val="1970643397"/>
      </p:ext>
    </p:extLst>
  </p:cSld>
  <p:clrMapOvr>
    <a:masterClrMapping/>
  </p:clrMapOvr>
  <p:transition spd="med">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A1EA48-5C4B-4244-94D7-C8C14A833686}"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BB7F5-0902-4EB2-9EDD-39C19A868D65}" type="slidenum">
              <a:rPr lang="en-US" smtClean="0"/>
              <a:pPr/>
              <a:t>‹#›</a:t>
            </a:fld>
            <a:endParaRPr lang="en-US"/>
          </a:p>
        </p:txBody>
      </p:sp>
    </p:spTree>
    <p:extLst>
      <p:ext uri="{BB962C8B-B14F-4D97-AF65-F5344CB8AC3E}">
        <p14:creationId xmlns:p14="http://schemas.microsoft.com/office/powerpoint/2010/main" xmlns="" val="3629213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1EA48-5C4B-4244-94D7-C8C14A833686}"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BB7F5-0902-4EB2-9EDD-39C19A868D65}" type="slidenum">
              <a:rPr lang="en-US" smtClean="0"/>
              <a:pPr/>
              <a:t>‹#›</a:t>
            </a:fld>
            <a:endParaRPr lang="en-US"/>
          </a:p>
        </p:txBody>
      </p:sp>
    </p:spTree>
    <p:extLst>
      <p:ext uri="{BB962C8B-B14F-4D97-AF65-F5344CB8AC3E}">
        <p14:creationId xmlns:p14="http://schemas.microsoft.com/office/powerpoint/2010/main" xmlns="" val="244522871"/>
      </p:ext>
    </p:extLst>
  </p:cSld>
  <p:clrMapOvr>
    <a:masterClrMapping/>
  </p:clrMapOvr>
  <p:transition spd="med">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1EA48-5C4B-4244-94D7-C8C14A833686}"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BB7F5-0902-4EB2-9EDD-39C19A868D65}" type="slidenum">
              <a:rPr lang="en-US" smtClean="0"/>
              <a:pPr/>
              <a:t>‹#›</a:t>
            </a:fld>
            <a:endParaRPr lang="en-US"/>
          </a:p>
        </p:txBody>
      </p:sp>
    </p:spTree>
    <p:extLst>
      <p:ext uri="{BB962C8B-B14F-4D97-AF65-F5344CB8AC3E}">
        <p14:creationId xmlns:p14="http://schemas.microsoft.com/office/powerpoint/2010/main" xmlns="" val="3591255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A1EA48-5C4B-4244-94D7-C8C14A833686}"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BB7F5-0902-4EB2-9EDD-39C19A868D65}" type="slidenum">
              <a:rPr lang="en-US" smtClean="0"/>
              <a:pPr/>
              <a:t>‹#›</a:t>
            </a:fld>
            <a:endParaRPr lang="en-US"/>
          </a:p>
        </p:txBody>
      </p:sp>
    </p:spTree>
    <p:extLst>
      <p:ext uri="{BB962C8B-B14F-4D97-AF65-F5344CB8AC3E}">
        <p14:creationId xmlns:p14="http://schemas.microsoft.com/office/powerpoint/2010/main" xmlns="" val="4223980747"/>
      </p:ext>
    </p:extLst>
  </p:cSld>
  <p:clrMapOvr>
    <a:masterClrMapping/>
  </p:clrMapOvr>
  <p:transition spd="med">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A1EA48-5C4B-4244-94D7-C8C14A833686}" type="datetimeFigureOut">
              <a:rPr lang="en-US" smtClean="0"/>
              <a:pPr/>
              <a:t>10/23/2014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DBB7F5-0902-4EB2-9EDD-39C19A868D65}" type="slidenum">
              <a:rPr lang="en-US" smtClean="0"/>
              <a:pPr/>
              <a:t>‹#›</a:t>
            </a:fld>
            <a:endParaRPr lang="en-US"/>
          </a:p>
        </p:txBody>
      </p:sp>
    </p:spTree>
    <p:extLst>
      <p:ext uri="{BB962C8B-B14F-4D97-AF65-F5344CB8AC3E}">
        <p14:creationId xmlns:p14="http://schemas.microsoft.com/office/powerpoint/2010/main" xmlns="" val="2810044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A1EA48-5C4B-4244-94D7-C8C14A833686}" type="datetimeFigureOut">
              <a:rPr lang="en-US" smtClean="0"/>
              <a:pPr/>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DBB7F5-0902-4EB2-9EDD-39C19A868D65}" type="slidenum">
              <a:rPr lang="en-US" smtClean="0"/>
              <a:pPr/>
              <a:t>‹#›</a:t>
            </a:fld>
            <a:endParaRPr lang="en-US"/>
          </a:p>
        </p:txBody>
      </p:sp>
    </p:spTree>
    <p:extLst>
      <p:ext uri="{BB962C8B-B14F-4D97-AF65-F5344CB8AC3E}">
        <p14:creationId xmlns:p14="http://schemas.microsoft.com/office/powerpoint/2010/main" xmlns="" val="1983125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1EA48-5C4B-4244-94D7-C8C14A833686}" type="datetimeFigureOut">
              <a:rPr lang="en-US" smtClean="0"/>
              <a:pPr/>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DBB7F5-0902-4EB2-9EDD-39C19A868D65}" type="slidenum">
              <a:rPr lang="en-US" smtClean="0"/>
              <a:pPr/>
              <a:t>‹#›</a:t>
            </a:fld>
            <a:endParaRPr lang="en-US"/>
          </a:p>
        </p:txBody>
      </p:sp>
    </p:spTree>
    <p:extLst>
      <p:ext uri="{BB962C8B-B14F-4D97-AF65-F5344CB8AC3E}">
        <p14:creationId xmlns:p14="http://schemas.microsoft.com/office/powerpoint/2010/main" xmlns="" val="441368977"/>
      </p:ext>
    </p:extLst>
  </p:cSld>
  <p:clrMapOvr>
    <a:masterClrMapping/>
  </p:clrMapOvr>
  <p:transition spd="med">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1EA48-5C4B-4244-94D7-C8C14A833686}"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BB7F5-0902-4EB2-9EDD-39C19A868D65}" type="slidenum">
              <a:rPr lang="en-US" smtClean="0"/>
              <a:pPr/>
              <a:t>‹#›</a:t>
            </a:fld>
            <a:endParaRPr lang="en-US"/>
          </a:p>
        </p:txBody>
      </p:sp>
    </p:spTree>
    <p:extLst>
      <p:ext uri="{BB962C8B-B14F-4D97-AF65-F5344CB8AC3E}">
        <p14:creationId xmlns:p14="http://schemas.microsoft.com/office/powerpoint/2010/main" xmlns="" val="1907288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_option 2">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657600" y="6538913"/>
            <a:ext cx="162256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a:lnSpc>
                <a:spcPct val="100000"/>
              </a:lnSpc>
              <a:spcBef>
                <a:spcPct val="0"/>
              </a:spcBef>
              <a:buClrTx/>
              <a:buFontTx/>
              <a:buChar char="©"/>
              <a:defRPr/>
            </a:pPr>
            <a:r>
              <a:rPr lang="en-US" sz="700" dirty="0" smtClean="0"/>
              <a:t> 2013 Eaton. All Rights Reserved.</a:t>
            </a:r>
            <a:r>
              <a:rPr lang="en-US" sz="700" dirty="0" smtClean="0">
                <a:solidFill>
                  <a:schemeClr val="bg1"/>
                </a:solidFill>
              </a:rPr>
              <a:t>.</a:t>
            </a:r>
          </a:p>
        </p:txBody>
      </p:sp>
      <p:sp>
        <p:nvSpPr>
          <p:cNvPr id="5" name="Rectangle 10"/>
          <p:cNvSpPr>
            <a:spLocks noChangeArrowheads="1"/>
          </p:cNvSpPr>
          <p:nvPr/>
        </p:nvSpPr>
        <p:spPr bwMode="auto">
          <a:xfrm>
            <a:off x="381000" y="0"/>
            <a:ext cx="8763000" cy="3200400"/>
          </a:xfrm>
          <a:prstGeom prst="rect">
            <a:avLst/>
          </a:prstGeom>
          <a:noFill/>
          <a:ln w="3175" algn="ctr">
            <a:solidFill>
              <a:srgbClr val="B2B2B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pic>
        <p:nvPicPr>
          <p:cNvPr id="6" name="Picture 13" descr="Eaton - white background"/>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5970588"/>
            <a:ext cx="1905000"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3"/>
          <p:cNvSpPr>
            <a:spLocks noGrp="1" noChangeArrowheads="1"/>
          </p:cNvSpPr>
          <p:nvPr>
            <p:ph type="ctrTitle"/>
          </p:nvPr>
        </p:nvSpPr>
        <p:spPr>
          <a:xfrm>
            <a:off x="838200" y="3200400"/>
            <a:ext cx="7924800" cy="1143000"/>
          </a:xfrm>
        </p:spPr>
        <p:txBody>
          <a:bodyPr anchor="ctr"/>
          <a:lstStyle>
            <a:lvl1pPr>
              <a:defRPr/>
            </a:lvl1pPr>
          </a:lstStyle>
          <a:p>
            <a:pPr lvl="0"/>
            <a:r>
              <a:rPr lang="en-US" noProof="0" smtClean="0"/>
              <a:t>Click to edit Master title style</a:t>
            </a:r>
          </a:p>
        </p:txBody>
      </p:sp>
      <p:sp>
        <p:nvSpPr>
          <p:cNvPr id="5124" name="Rectangle 4"/>
          <p:cNvSpPr>
            <a:spLocks noGrp="1" noChangeArrowheads="1"/>
          </p:cNvSpPr>
          <p:nvPr>
            <p:ph type="subTitle" idx="1"/>
          </p:nvPr>
        </p:nvSpPr>
        <p:spPr>
          <a:xfrm>
            <a:off x="838200" y="4783138"/>
            <a:ext cx="6024563" cy="1027112"/>
          </a:xfrm>
        </p:spPr>
        <p:txBody>
          <a:bodyPr/>
          <a:lstStyle>
            <a:lvl1pPr marL="0" indent="0">
              <a:buFontTx/>
              <a:buNone/>
              <a:defRPr sz="1600">
                <a:solidFill>
                  <a:srgbClr val="0067C6"/>
                </a:solidFill>
              </a:defRPr>
            </a:lvl1pPr>
          </a:lstStyle>
          <a:p>
            <a:pPr lvl="0"/>
            <a:r>
              <a:rPr lang="en-US" noProof="0" smtClean="0"/>
              <a:t>Click to edit Master subtitle style</a:t>
            </a:r>
          </a:p>
        </p:txBody>
      </p:sp>
    </p:spTree>
    <p:extLst>
      <p:ext uri="{BB962C8B-B14F-4D97-AF65-F5344CB8AC3E}">
        <p14:creationId xmlns:p14="http://schemas.microsoft.com/office/powerpoint/2010/main" xmlns="" val="2064643474"/>
      </p:ext>
    </p:extLst>
  </p:cSld>
  <p:clrMapOvr>
    <a:masterClrMapping/>
  </p:clrMapOvr>
  <p:transition spd="med">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1EA48-5C4B-4244-94D7-C8C14A833686}"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BB7F5-0902-4EB2-9EDD-39C19A868D65}" type="slidenum">
              <a:rPr lang="en-US" smtClean="0"/>
              <a:pPr/>
              <a:t>‹#›</a:t>
            </a:fld>
            <a:endParaRPr lang="en-US"/>
          </a:p>
        </p:txBody>
      </p:sp>
    </p:spTree>
    <p:extLst>
      <p:ext uri="{BB962C8B-B14F-4D97-AF65-F5344CB8AC3E}">
        <p14:creationId xmlns:p14="http://schemas.microsoft.com/office/powerpoint/2010/main" xmlns="" val="874711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1EA48-5C4B-4244-94D7-C8C14A833686}"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BB7F5-0902-4EB2-9EDD-39C19A868D65}" type="slidenum">
              <a:rPr lang="en-US" smtClean="0"/>
              <a:pPr/>
              <a:t>‹#›</a:t>
            </a:fld>
            <a:endParaRPr lang="en-US"/>
          </a:p>
        </p:txBody>
      </p:sp>
    </p:spTree>
    <p:extLst>
      <p:ext uri="{BB962C8B-B14F-4D97-AF65-F5344CB8AC3E}">
        <p14:creationId xmlns:p14="http://schemas.microsoft.com/office/powerpoint/2010/main" xmlns="" val="3256101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A1EA48-5C4B-4244-94D7-C8C14A833686}"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DBB7F5-0902-4EB2-9EDD-39C19A868D65}" type="slidenum">
              <a:rPr lang="en-US" smtClean="0"/>
              <a:pPr/>
              <a:t>‹#›</a:t>
            </a:fld>
            <a:endParaRPr lang="en-US"/>
          </a:p>
        </p:txBody>
      </p:sp>
    </p:spTree>
    <p:extLst>
      <p:ext uri="{BB962C8B-B14F-4D97-AF65-F5344CB8AC3E}">
        <p14:creationId xmlns:p14="http://schemas.microsoft.com/office/powerpoint/2010/main" xmlns="" val="2668875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Slide_option 1">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657600" y="6538913"/>
            <a:ext cx="162256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a:lnSpc>
                <a:spcPct val="100000"/>
              </a:lnSpc>
              <a:spcBef>
                <a:spcPct val="0"/>
              </a:spcBef>
              <a:buClrTx/>
              <a:buFontTx/>
              <a:buChar char="©"/>
              <a:defRPr/>
            </a:pPr>
            <a:r>
              <a:rPr lang="en-US" sz="700" dirty="0" smtClean="0"/>
              <a:t> 2013 Eaton. All Rights Reserved.</a:t>
            </a:r>
            <a:r>
              <a:rPr lang="en-US" sz="700" dirty="0" smtClean="0">
                <a:solidFill>
                  <a:schemeClr val="bg1"/>
                </a:solidFill>
              </a:rPr>
              <a:t>.</a:t>
            </a:r>
          </a:p>
        </p:txBody>
      </p:sp>
      <p:sp>
        <p:nvSpPr>
          <p:cNvPr id="5" name="Rectangle 10"/>
          <p:cNvSpPr>
            <a:spLocks noChangeArrowheads="1"/>
          </p:cNvSpPr>
          <p:nvPr/>
        </p:nvSpPr>
        <p:spPr bwMode="auto">
          <a:xfrm>
            <a:off x="381000" y="0"/>
            <a:ext cx="8763000" cy="5715000"/>
          </a:xfrm>
          <a:prstGeom prst="rect">
            <a:avLst/>
          </a:prstGeom>
          <a:noFill/>
          <a:ln w="3175" algn="ctr">
            <a:solidFill>
              <a:srgbClr val="B2B2B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endParaRPr lang="en-US"/>
          </a:p>
        </p:txBody>
      </p:sp>
      <p:pic>
        <p:nvPicPr>
          <p:cNvPr id="6" name="Picture 13" descr="Eaton - white background"/>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5970588"/>
            <a:ext cx="1905000"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3"/>
          <p:cNvSpPr>
            <a:spLocks noGrp="1" noChangeArrowheads="1"/>
          </p:cNvSpPr>
          <p:nvPr>
            <p:ph type="ctrTitle"/>
          </p:nvPr>
        </p:nvSpPr>
        <p:spPr>
          <a:xfrm>
            <a:off x="1206500" y="152400"/>
            <a:ext cx="7924800" cy="990600"/>
          </a:xfrm>
        </p:spPr>
        <p:txBody>
          <a:bodyPr anchor="ctr"/>
          <a:lstStyle>
            <a:lvl1pPr>
              <a:defRPr sz="2800" baseline="0">
                <a:solidFill>
                  <a:schemeClr val="tx1"/>
                </a:solidFill>
              </a:defRPr>
            </a:lvl1pPr>
          </a:lstStyle>
          <a:p>
            <a:pPr lvl="0"/>
            <a:r>
              <a:rPr lang="en-US" noProof="0" dirty="0" smtClean="0"/>
              <a:t>Click to edit Master title style</a:t>
            </a:r>
          </a:p>
        </p:txBody>
      </p:sp>
    </p:spTree>
    <p:extLst>
      <p:ext uri="{BB962C8B-B14F-4D97-AF65-F5344CB8AC3E}">
        <p14:creationId xmlns:p14="http://schemas.microsoft.com/office/powerpoint/2010/main" xmlns="" val="4208596065"/>
      </p:ext>
    </p:extLst>
  </p:cSld>
  <p:clrMapOvr>
    <a:masterClrMapping/>
  </p:clrMapOvr>
  <p:transition spd="med">
    <p:wipe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Impactful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657600" y="6538913"/>
            <a:ext cx="162256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a:lnSpc>
                <a:spcPct val="100000"/>
              </a:lnSpc>
              <a:spcBef>
                <a:spcPct val="0"/>
              </a:spcBef>
              <a:buClrTx/>
              <a:buFontTx/>
              <a:buChar char="©"/>
              <a:defRPr/>
            </a:pPr>
            <a:r>
              <a:rPr lang="en-US" sz="700" dirty="0" smtClean="0"/>
              <a:t> 2013 Eaton. All Rights Reserved.</a:t>
            </a:r>
            <a:r>
              <a:rPr lang="en-US" sz="700" dirty="0" smtClean="0">
                <a:solidFill>
                  <a:schemeClr val="bg1"/>
                </a:solidFill>
              </a:rPr>
              <a:t>.</a:t>
            </a:r>
          </a:p>
        </p:txBody>
      </p:sp>
      <p:sp>
        <p:nvSpPr>
          <p:cNvPr id="2" name="Rectangle 1"/>
          <p:cNvSpPr/>
          <p:nvPr userDrawn="1"/>
        </p:nvSpPr>
        <p:spPr bwMode="auto">
          <a:xfrm>
            <a:off x="381000" y="0"/>
            <a:ext cx="8763000" cy="5715000"/>
          </a:xfrm>
          <a:prstGeom prst="rect">
            <a:avLst/>
          </a:prstGeom>
          <a:noFill/>
          <a:ln>
            <a:solidFill>
              <a:schemeClr val="bg1">
                <a:lumMod val="75000"/>
              </a:schemeClr>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pic>
        <p:nvPicPr>
          <p:cNvPr id="8" name="Picture 13" descr="Eaton - white background"/>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 b="7089"/>
          <a:stretch/>
        </p:blipFill>
        <p:spPr bwMode="auto">
          <a:xfrm>
            <a:off x="762000" y="6324600"/>
            <a:ext cx="1232421"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5"/>
          <p:cNvSpPr>
            <a:spLocks noChangeArrowheads="1"/>
          </p:cNvSpPr>
          <p:nvPr userDrawn="1"/>
        </p:nvSpPr>
        <p:spPr bwMode="auto">
          <a:xfrm>
            <a:off x="6705600" y="65532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lnSpc>
                <a:spcPct val="100000"/>
              </a:lnSpc>
              <a:spcBef>
                <a:spcPct val="0"/>
              </a:spcBef>
              <a:buClrTx/>
            </a:pPr>
            <a:fld id="{43DBA627-09D6-4F6C-921A-2B5A1E4AADE1}" type="slidenum">
              <a:rPr lang="en-US" sz="900">
                <a:solidFill>
                  <a:srgbClr val="0C86F4"/>
                </a:solidFill>
              </a:rPr>
              <a:pPr algn="r">
                <a:lnSpc>
                  <a:spcPct val="100000"/>
                </a:lnSpc>
                <a:spcBef>
                  <a:spcPct val="0"/>
                </a:spcBef>
                <a:buClrTx/>
              </a:pPr>
              <a:t>‹#›</a:t>
            </a:fld>
            <a:endParaRPr lang="en-US" sz="900" dirty="0">
              <a:solidFill>
                <a:srgbClr val="0C86F4"/>
              </a:solidFill>
            </a:endParaRPr>
          </a:p>
        </p:txBody>
      </p:sp>
    </p:spTree>
    <p:extLst>
      <p:ext uri="{BB962C8B-B14F-4D97-AF65-F5344CB8AC3E}">
        <p14:creationId xmlns:p14="http://schemas.microsoft.com/office/powerpoint/2010/main" xmlns="" val="1970643397"/>
      </p:ext>
    </p:extLst>
  </p:cSld>
  <p:clrMapOvr>
    <a:masterClrMapping/>
  </p:clrMapOvr>
  <p:transition spd="med">
    <p:wipe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657600" y="6538913"/>
            <a:ext cx="162256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a:lnSpc>
                <a:spcPct val="100000"/>
              </a:lnSpc>
              <a:spcBef>
                <a:spcPct val="0"/>
              </a:spcBef>
              <a:buClrTx/>
              <a:buFontTx/>
              <a:buChar char="©"/>
              <a:defRPr/>
            </a:pPr>
            <a:r>
              <a:rPr lang="en-US" sz="700" dirty="0" smtClean="0"/>
              <a:t> 2013 Eaton. All Rights Reserved.</a:t>
            </a:r>
            <a:r>
              <a:rPr lang="en-US" sz="700" dirty="0" smtClean="0">
                <a:solidFill>
                  <a:schemeClr val="bg1"/>
                </a:solidFill>
              </a:rPr>
              <a:t>.</a:t>
            </a:r>
          </a:p>
        </p:txBody>
      </p:sp>
      <p:sp>
        <p:nvSpPr>
          <p:cNvPr id="2" name="Rectangle 1"/>
          <p:cNvSpPr/>
          <p:nvPr userDrawn="1"/>
        </p:nvSpPr>
        <p:spPr bwMode="auto">
          <a:xfrm>
            <a:off x="381000" y="0"/>
            <a:ext cx="8763000" cy="5715000"/>
          </a:xfrm>
          <a:prstGeom prst="rect">
            <a:avLst/>
          </a:prstGeom>
          <a:noFill/>
          <a:ln>
            <a:solidFill>
              <a:schemeClr val="bg1">
                <a:lumMod val="85000"/>
              </a:schemeClr>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pic>
        <p:nvPicPr>
          <p:cNvPr id="8" name="Picture 13" descr="Eaton - white background"/>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 b="7089"/>
          <a:stretch/>
        </p:blipFill>
        <p:spPr bwMode="auto">
          <a:xfrm>
            <a:off x="762000" y="6324600"/>
            <a:ext cx="1232421"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5"/>
          <p:cNvSpPr>
            <a:spLocks noChangeArrowheads="1"/>
          </p:cNvSpPr>
          <p:nvPr userDrawn="1"/>
        </p:nvSpPr>
        <p:spPr bwMode="auto">
          <a:xfrm>
            <a:off x="6705600" y="65532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lnSpc>
                <a:spcPct val="100000"/>
              </a:lnSpc>
              <a:spcBef>
                <a:spcPct val="0"/>
              </a:spcBef>
              <a:buClrTx/>
            </a:pPr>
            <a:fld id="{43DBA627-09D6-4F6C-921A-2B5A1E4AADE1}" type="slidenum">
              <a:rPr lang="en-US" sz="900">
                <a:solidFill>
                  <a:srgbClr val="0C86F4"/>
                </a:solidFill>
              </a:rPr>
              <a:pPr algn="r">
                <a:lnSpc>
                  <a:spcPct val="100000"/>
                </a:lnSpc>
                <a:spcBef>
                  <a:spcPct val="0"/>
                </a:spcBef>
                <a:buClrTx/>
              </a:pPr>
              <a:t>‹#›</a:t>
            </a:fld>
            <a:endParaRPr lang="en-US" sz="900" dirty="0">
              <a:solidFill>
                <a:srgbClr val="0C86F4"/>
              </a:solidFill>
            </a:endParaRPr>
          </a:p>
        </p:txBody>
      </p:sp>
    </p:spTree>
    <p:extLst>
      <p:ext uri="{BB962C8B-B14F-4D97-AF65-F5344CB8AC3E}">
        <p14:creationId xmlns:p14="http://schemas.microsoft.com/office/powerpoint/2010/main" xmlns="" val="1970643397"/>
      </p:ext>
    </p:extLst>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pactful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657600" y="6538913"/>
            <a:ext cx="162256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a:lnSpc>
                <a:spcPct val="100000"/>
              </a:lnSpc>
              <a:spcBef>
                <a:spcPct val="0"/>
              </a:spcBef>
              <a:buClrTx/>
              <a:buFontTx/>
              <a:buChar char="©"/>
              <a:defRPr/>
            </a:pPr>
            <a:r>
              <a:rPr lang="en-US" sz="700" dirty="0" smtClean="0"/>
              <a:t> 2013 Eaton. All Rights Reserved.</a:t>
            </a:r>
            <a:r>
              <a:rPr lang="en-US" sz="700" dirty="0" smtClean="0">
                <a:solidFill>
                  <a:schemeClr val="bg1"/>
                </a:solidFill>
              </a:rPr>
              <a:t>.</a:t>
            </a:r>
          </a:p>
        </p:txBody>
      </p:sp>
      <p:sp>
        <p:nvSpPr>
          <p:cNvPr id="2" name="Rectangle 1"/>
          <p:cNvSpPr/>
          <p:nvPr userDrawn="1"/>
        </p:nvSpPr>
        <p:spPr bwMode="auto">
          <a:xfrm>
            <a:off x="381000" y="0"/>
            <a:ext cx="8763000" cy="5715000"/>
          </a:xfrm>
          <a:prstGeom prst="rect">
            <a:avLst/>
          </a:prstGeom>
          <a:noFill/>
          <a:ln>
            <a:solidFill>
              <a:schemeClr val="bg1">
                <a:lumMod val="75000"/>
              </a:schemeClr>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pic>
        <p:nvPicPr>
          <p:cNvPr id="8" name="Picture 13" descr="Eaton - white background"/>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 b="7089"/>
          <a:stretch/>
        </p:blipFill>
        <p:spPr bwMode="auto">
          <a:xfrm>
            <a:off x="762000" y="6324600"/>
            <a:ext cx="1232421"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5"/>
          <p:cNvSpPr>
            <a:spLocks noChangeArrowheads="1"/>
          </p:cNvSpPr>
          <p:nvPr userDrawn="1"/>
        </p:nvSpPr>
        <p:spPr bwMode="auto">
          <a:xfrm>
            <a:off x="6705600" y="65532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lnSpc>
                <a:spcPct val="100000"/>
              </a:lnSpc>
              <a:spcBef>
                <a:spcPct val="0"/>
              </a:spcBef>
              <a:buClrTx/>
            </a:pPr>
            <a:fld id="{43DBA627-09D6-4F6C-921A-2B5A1E4AADE1}" type="slidenum">
              <a:rPr lang="en-US" sz="900">
                <a:solidFill>
                  <a:srgbClr val="0C86F4"/>
                </a:solidFill>
              </a:rPr>
              <a:pPr algn="r">
                <a:lnSpc>
                  <a:spcPct val="100000"/>
                </a:lnSpc>
                <a:spcBef>
                  <a:spcPct val="0"/>
                </a:spcBef>
                <a:buClrTx/>
              </a:pPr>
              <a:t>‹#›</a:t>
            </a:fld>
            <a:endParaRPr lang="en-US" sz="900" dirty="0">
              <a:solidFill>
                <a:srgbClr val="0C86F4"/>
              </a:solidFill>
            </a:endParaRPr>
          </a:p>
        </p:txBody>
      </p:sp>
    </p:spTree>
    <p:extLst>
      <p:ext uri="{BB962C8B-B14F-4D97-AF65-F5344CB8AC3E}">
        <p14:creationId xmlns:p14="http://schemas.microsoft.com/office/powerpoint/2010/main" xmlns="" val="1970643397"/>
      </p:ext>
    </p:extLst>
  </p:cSld>
  <p:clrMapOvr>
    <a:masterClrMapping/>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078738121"/>
      </p:ext>
    </p:extLst>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9788" y="1552575"/>
            <a:ext cx="3884612"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552575"/>
            <a:ext cx="3886200" cy="4695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04466605"/>
      </p:ext>
    </p:extLst>
  </p:cSld>
  <p:clrMapOvr>
    <a:masterClrMapping/>
  </p:clrMapOvr>
  <p:transition spd="med">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2326598974"/>
      </p:ext>
    </p:extLst>
  </p:cSld>
  <p:clrMapOvr>
    <a:masterClrMapping/>
  </p:clrMapOvr>
  <p:transition spd="med">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9788" y="1552575"/>
            <a:ext cx="4189412" cy="4695825"/>
          </a:xfrm>
        </p:spPr>
        <p:txBody>
          <a:bodyPr/>
          <a:lstStyle>
            <a:lvl1pPr marL="457200" indent="-457200">
              <a:buFont typeface="Arial" pitchFamily="34" charset="0"/>
              <a:buChar char="•"/>
              <a:defRPr/>
            </a:lvl1pPr>
          </a:lstStyle>
          <a:p>
            <a:pPr lvl="0"/>
            <a:endParaRPr lang="en-US" dirty="0"/>
          </a:p>
        </p:txBody>
      </p:sp>
      <p:sp>
        <p:nvSpPr>
          <p:cNvPr id="4" name="Content Placeholder 2"/>
          <p:cNvSpPr>
            <a:spLocks noGrp="1"/>
          </p:cNvSpPr>
          <p:nvPr>
            <p:ph idx="10"/>
          </p:nvPr>
        </p:nvSpPr>
        <p:spPr>
          <a:xfrm>
            <a:off x="5105400" y="1552575"/>
            <a:ext cx="3657600" cy="2362200"/>
          </a:xfrm>
        </p:spPr>
        <p:txBody>
          <a:bodyPr/>
          <a:lstStyle>
            <a:lvl1pPr marL="0" indent="0">
              <a:buNone/>
              <a:defRPr/>
            </a:lvl1pPr>
          </a:lstStyle>
          <a:p>
            <a:pPr lvl="0"/>
            <a:endParaRPr lang="en-US" dirty="0"/>
          </a:p>
        </p:txBody>
      </p:sp>
      <p:sp>
        <p:nvSpPr>
          <p:cNvPr id="5" name="Content Placeholder 2"/>
          <p:cNvSpPr>
            <a:spLocks noGrp="1"/>
          </p:cNvSpPr>
          <p:nvPr>
            <p:ph idx="11"/>
          </p:nvPr>
        </p:nvSpPr>
        <p:spPr>
          <a:xfrm>
            <a:off x="5105400" y="3962400"/>
            <a:ext cx="3657600" cy="22860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xmlns="" val="1087490656"/>
      </p:ext>
    </p:extLst>
  </p:cSld>
  <p:clrMapOvr>
    <a:masterClrMapping/>
  </p:clrMapOvr>
  <p:transition spd="med">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838200" y="2286000"/>
            <a:ext cx="7924800" cy="3581400"/>
          </a:xfrm>
        </p:spPr>
        <p:txBody>
          <a:bodyPr/>
          <a:lstStyle/>
          <a:p>
            <a:pPr lvl="0"/>
            <a:endParaRPr lang="en-US" noProof="0" smtClean="0"/>
          </a:p>
        </p:txBody>
      </p:sp>
      <p:sp>
        <p:nvSpPr>
          <p:cNvPr id="6" name="Text Placeholder 5"/>
          <p:cNvSpPr>
            <a:spLocks noGrp="1"/>
          </p:cNvSpPr>
          <p:nvPr>
            <p:ph type="body" sz="quarter" idx="11"/>
          </p:nvPr>
        </p:nvSpPr>
        <p:spPr>
          <a:xfrm>
            <a:off x="838200" y="1447800"/>
            <a:ext cx="7924800" cy="609600"/>
          </a:xfrm>
        </p:spPr>
        <p:txBody>
          <a:bodyPr/>
          <a:lstStyle>
            <a:lvl1pPr marL="0" indent="0">
              <a:buNone/>
              <a:defRPr sz="2400" b="1"/>
            </a:lvl1pPr>
            <a:lvl5pPr marL="1828800"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xmlns="" val="890629537"/>
      </p:ext>
    </p:extLst>
  </p:cSld>
  <p:clrMapOvr>
    <a:masterClrMapping/>
  </p:clrMapOvr>
  <p:transition spd="med">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470645056"/>
      </p:ext>
    </p:extLst>
  </p:cSld>
  <p:clrMapOvr>
    <a:masterClrMapping/>
  </p:clrMapOvr>
  <p:transition spd="med">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839788" y="1552575"/>
            <a:ext cx="7923212" cy="469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7" name="Line 3"/>
          <p:cNvSpPr>
            <a:spLocks noChangeShapeType="1"/>
          </p:cNvSpPr>
          <p:nvPr/>
        </p:nvSpPr>
        <p:spPr bwMode="auto">
          <a:xfrm>
            <a:off x="0" y="1133475"/>
            <a:ext cx="9144000" cy="0"/>
          </a:xfrm>
          <a:prstGeom prst="line">
            <a:avLst/>
          </a:prstGeom>
          <a:noFill/>
          <a:ln w="19050">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28" name="Rectangle 4"/>
          <p:cNvSpPr>
            <a:spLocks noGrp="1" noChangeArrowheads="1"/>
          </p:cNvSpPr>
          <p:nvPr>
            <p:ph type="title"/>
          </p:nvPr>
        </p:nvSpPr>
        <p:spPr bwMode="auto">
          <a:xfrm>
            <a:off x="838200" y="0"/>
            <a:ext cx="7924800" cy="1096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title</a:t>
            </a:r>
          </a:p>
        </p:txBody>
      </p:sp>
      <p:sp>
        <p:nvSpPr>
          <p:cNvPr id="1029" name="Rectangle 35"/>
          <p:cNvSpPr>
            <a:spLocks noChangeArrowheads="1"/>
          </p:cNvSpPr>
          <p:nvPr/>
        </p:nvSpPr>
        <p:spPr bwMode="auto">
          <a:xfrm>
            <a:off x="6705600" y="65532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r">
              <a:lnSpc>
                <a:spcPct val="100000"/>
              </a:lnSpc>
              <a:spcBef>
                <a:spcPct val="0"/>
              </a:spcBef>
              <a:buClrTx/>
            </a:pPr>
            <a:fld id="{43DBA627-09D6-4F6C-921A-2B5A1E4AADE1}" type="slidenum">
              <a:rPr lang="en-US" sz="900">
                <a:solidFill>
                  <a:srgbClr val="0C86F4"/>
                </a:solidFill>
              </a:rPr>
              <a:pPr algn="r">
                <a:lnSpc>
                  <a:spcPct val="100000"/>
                </a:lnSpc>
                <a:spcBef>
                  <a:spcPct val="0"/>
                </a:spcBef>
                <a:buClrTx/>
              </a:pPr>
              <a:t>‹#›</a:t>
            </a:fld>
            <a:endParaRPr lang="en-US" sz="900" dirty="0">
              <a:solidFill>
                <a:srgbClr val="0C86F4"/>
              </a:solidFill>
            </a:endParaRPr>
          </a:p>
        </p:txBody>
      </p:sp>
      <p:sp>
        <p:nvSpPr>
          <p:cNvPr id="1030" name="Text Box 36"/>
          <p:cNvSpPr txBox="1">
            <a:spLocks noChangeArrowheads="1"/>
          </p:cNvSpPr>
          <p:nvPr userDrawn="1"/>
        </p:nvSpPr>
        <p:spPr bwMode="auto">
          <a:xfrm>
            <a:off x="3657600" y="6538913"/>
            <a:ext cx="162256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a:lnSpc>
                <a:spcPct val="100000"/>
              </a:lnSpc>
              <a:spcBef>
                <a:spcPct val="0"/>
              </a:spcBef>
              <a:buClrTx/>
              <a:buFontTx/>
              <a:buChar char="©"/>
              <a:defRPr/>
            </a:pPr>
            <a:r>
              <a:rPr lang="en-US" sz="700" dirty="0" smtClean="0"/>
              <a:t> 2013 Eaton. All Rights Reserved.</a:t>
            </a:r>
            <a:r>
              <a:rPr lang="en-US" sz="700" dirty="0" smtClean="0">
                <a:solidFill>
                  <a:schemeClr val="bg1"/>
                </a:solidFill>
              </a:rPr>
              <a:t>.</a:t>
            </a:r>
          </a:p>
        </p:txBody>
      </p:sp>
      <p:pic>
        <p:nvPicPr>
          <p:cNvPr id="1031" name="Picture 39" descr="Eaton - white background"/>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b="2786"/>
          <a:stretch>
            <a:fillRect/>
          </a:stretch>
        </p:blipFill>
        <p:spPr bwMode="auto">
          <a:xfrm>
            <a:off x="762000" y="6305550"/>
            <a:ext cx="1219200"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0" r:id="rId1"/>
    <p:sldLayoutId id="2147483705" r:id="rId2"/>
    <p:sldLayoutId id="2147483706" r:id="rId3"/>
    <p:sldLayoutId id="2147483698" r:id="rId4"/>
    <p:sldLayoutId id="2147483699" r:id="rId5"/>
    <p:sldLayoutId id="2147483700" r:id="rId6"/>
    <p:sldLayoutId id="2147483701" r:id="rId7"/>
    <p:sldLayoutId id="2147483702" r:id="rId8"/>
    <p:sldLayoutId id="2147483703" r:id="rId9"/>
    <p:sldLayoutId id="2147483704" r:id="rId10"/>
    <p:sldLayoutId id="2147483719" r:id="rId11"/>
  </p:sldLayoutIdLst>
  <p:transition spd="med">
    <p:wipe dir="d"/>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a:solidFill>
            <a:srgbClr val="0067C6"/>
          </a:solidFill>
          <a:latin typeface="+mj-lt"/>
          <a:ea typeface="+mj-ea"/>
          <a:cs typeface="+mj-cs"/>
        </a:defRPr>
      </a:lvl1pPr>
      <a:lvl2pPr algn="l" rtl="0" eaLnBrk="0" fontAlgn="base" hangingPunct="0">
        <a:lnSpc>
          <a:spcPct val="90000"/>
        </a:lnSpc>
        <a:spcBef>
          <a:spcPct val="0"/>
        </a:spcBef>
        <a:spcAft>
          <a:spcPct val="0"/>
        </a:spcAft>
        <a:defRPr sz="3200">
          <a:solidFill>
            <a:srgbClr val="0067C6"/>
          </a:solidFill>
          <a:latin typeface="Arial" charset="0"/>
        </a:defRPr>
      </a:lvl2pPr>
      <a:lvl3pPr algn="l" rtl="0" eaLnBrk="0" fontAlgn="base" hangingPunct="0">
        <a:lnSpc>
          <a:spcPct val="90000"/>
        </a:lnSpc>
        <a:spcBef>
          <a:spcPct val="0"/>
        </a:spcBef>
        <a:spcAft>
          <a:spcPct val="0"/>
        </a:spcAft>
        <a:defRPr sz="3200">
          <a:solidFill>
            <a:srgbClr val="0067C6"/>
          </a:solidFill>
          <a:latin typeface="Arial" charset="0"/>
        </a:defRPr>
      </a:lvl3pPr>
      <a:lvl4pPr algn="l" rtl="0" eaLnBrk="0" fontAlgn="base" hangingPunct="0">
        <a:lnSpc>
          <a:spcPct val="90000"/>
        </a:lnSpc>
        <a:spcBef>
          <a:spcPct val="0"/>
        </a:spcBef>
        <a:spcAft>
          <a:spcPct val="0"/>
        </a:spcAft>
        <a:defRPr sz="3200">
          <a:solidFill>
            <a:srgbClr val="0067C6"/>
          </a:solidFill>
          <a:latin typeface="Arial" charset="0"/>
        </a:defRPr>
      </a:lvl4pPr>
      <a:lvl5pPr algn="l" rtl="0" eaLnBrk="0" fontAlgn="base" hangingPunct="0">
        <a:lnSpc>
          <a:spcPct val="90000"/>
        </a:lnSpc>
        <a:spcBef>
          <a:spcPct val="0"/>
        </a:spcBef>
        <a:spcAft>
          <a:spcPct val="0"/>
        </a:spcAft>
        <a:defRPr sz="3200">
          <a:solidFill>
            <a:srgbClr val="0067C6"/>
          </a:solidFill>
          <a:latin typeface="Arial" charset="0"/>
        </a:defRPr>
      </a:lvl5pPr>
      <a:lvl6pPr marL="457200" algn="l" rtl="0" fontAlgn="base">
        <a:lnSpc>
          <a:spcPct val="90000"/>
        </a:lnSpc>
        <a:spcBef>
          <a:spcPct val="0"/>
        </a:spcBef>
        <a:spcAft>
          <a:spcPct val="0"/>
        </a:spcAft>
        <a:defRPr sz="3200">
          <a:solidFill>
            <a:srgbClr val="0067C6"/>
          </a:solidFill>
          <a:latin typeface="Arial" charset="0"/>
        </a:defRPr>
      </a:lvl6pPr>
      <a:lvl7pPr marL="914400" algn="l" rtl="0" fontAlgn="base">
        <a:lnSpc>
          <a:spcPct val="90000"/>
        </a:lnSpc>
        <a:spcBef>
          <a:spcPct val="0"/>
        </a:spcBef>
        <a:spcAft>
          <a:spcPct val="0"/>
        </a:spcAft>
        <a:defRPr sz="3200">
          <a:solidFill>
            <a:srgbClr val="0067C6"/>
          </a:solidFill>
          <a:latin typeface="Arial" charset="0"/>
        </a:defRPr>
      </a:lvl7pPr>
      <a:lvl8pPr marL="1371600" algn="l" rtl="0" fontAlgn="base">
        <a:lnSpc>
          <a:spcPct val="90000"/>
        </a:lnSpc>
        <a:spcBef>
          <a:spcPct val="0"/>
        </a:spcBef>
        <a:spcAft>
          <a:spcPct val="0"/>
        </a:spcAft>
        <a:defRPr sz="3200">
          <a:solidFill>
            <a:srgbClr val="0067C6"/>
          </a:solidFill>
          <a:latin typeface="Arial" charset="0"/>
        </a:defRPr>
      </a:lvl8pPr>
      <a:lvl9pPr marL="1828800" algn="l" rtl="0" fontAlgn="base">
        <a:lnSpc>
          <a:spcPct val="90000"/>
        </a:lnSpc>
        <a:spcBef>
          <a:spcPct val="0"/>
        </a:spcBef>
        <a:spcAft>
          <a:spcPct val="0"/>
        </a:spcAft>
        <a:defRPr sz="3200">
          <a:solidFill>
            <a:srgbClr val="0067C6"/>
          </a:solidFill>
          <a:latin typeface="Arial" charset="0"/>
        </a:defRPr>
      </a:lvl9pPr>
    </p:titleStyle>
    <p:bodyStyle>
      <a:lvl1pPr marL="342900" indent="-342900" algn="l" rtl="0" eaLnBrk="0" fontAlgn="base" hangingPunct="0">
        <a:lnSpc>
          <a:spcPct val="110000"/>
        </a:lnSpc>
        <a:spcBef>
          <a:spcPts val="1200"/>
        </a:spcBef>
        <a:spcAft>
          <a:spcPct val="0"/>
        </a:spcAft>
        <a:buClr>
          <a:srgbClr val="0067C6"/>
        </a:buClr>
        <a:buChar char="•"/>
        <a:defRPr sz="2800">
          <a:solidFill>
            <a:srgbClr val="292929"/>
          </a:solidFill>
          <a:latin typeface="+mn-lt"/>
          <a:ea typeface="+mn-ea"/>
          <a:cs typeface="+mn-cs"/>
        </a:defRPr>
      </a:lvl1pPr>
      <a:lvl2pPr marL="742950" indent="-285750" algn="l" rtl="0" eaLnBrk="0" fontAlgn="base" hangingPunct="0">
        <a:lnSpc>
          <a:spcPct val="110000"/>
        </a:lnSpc>
        <a:spcBef>
          <a:spcPts val="1200"/>
        </a:spcBef>
        <a:spcAft>
          <a:spcPct val="0"/>
        </a:spcAft>
        <a:buClr>
          <a:srgbClr val="0067C6"/>
        </a:buClr>
        <a:buChar char="•"/>
        <a:defRPr sz="2400">
          <a:solidFill>
            <a:srgbClr val="292929"/>
          </a:solidFill>
          <a:latin typeface="+mn-lt"/>
        </a:defRPr>
      </a:lvl2pPr>
      <a:lvl3pPr marL="1143000" indent="-228600" algn="l" rtl="0" eaLnBrk="0" fontAlgn="base" hangingPunct="0">
        <a:lnSpc>
          <a:spcPct val="110000"/>
        </a:lnSpc>
        <a:spcBef>
          <a:spcPts val="1200"/>
        </a:spcBef>
        <a:spcAft>
          <a:spcPct val="0"/>
        </a:spcAft>
        <a:buClr>
          <a:srgbClr val="0067C6"/>
        </a:buClr>
        <a:buChar char="•"/>
        <a:defRPr sz="2000">
          <a:solidFill>
            <a:srgbClr val="292929"/>
          </a:solidFill>
          <a:latin typeface="+mn-lt"/>
        </a:defRPr>
      </a:lvl3pPr>
      <a:lvl4pPr marL="1600200" indent="-228600" algn="l" rtl="0" eaLnBrk="0" fontAlgn="base" hangingPunct="0">
        <a:spcBef>
          <a:spcPts val="1200"/>
        </a:spcBef>
        <a:spcAft>
          <a:spcPct val="0"/>
        </a:spcAft>
        <a:buClr>
          <a:srgbClr val="0067C6"/>
        </a:buClr>
        <a:buChar char="•"/>
        <a:defRPr sz="2000">
          <a:solidFill>
            <a:srgbClr val="292929"/>
          </a:solidFill>
          <a:latin typeface="+mn-lt"/>
        </a:defRPr>
      </a:lvl4pPr>
      <a:lvl5pPr marL="2057400" indent="-228600" algn="l" rtl="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1EA48-5C4B-4244-94D7-C8C14A833686}" type="datetimeFigureOut">
              <a:rPr lang="en-US" smtClean="0"/>
              <a:pPr/>
              <a:t>10/23/2014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BB7F5-0902-4EB2-9EDD-39C19A868D65}" type="slidenum">
              <a:rPr lang="en-US" smtClean="0"/>
              <a:pPr/>
              <a:t>‹#›</a:t>
            </a:fld>
            <a:endParaRPr lang="en-US"/>
          </a:p>
        </p:txBody>
      </p:sp>
      <p:sp>
        <p:nvSpPr>
          <p:cNvPr id="7" name="Text Box 36"/>
          <p:cNvSpPr txBox="1">
            <a:spLocks noChangeArrowheads="1"/>
          </p:cNvSpPr>
          <p:nvPr userDrawn="1"/>
        </p:nvSpPr>
        <p:spPr bwMode="auto">
          <a:xfrm>
            <a:off x="3657600" y="6538913"/>
            <a:ext cx="162256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110000"/>
              </a:lnSpc>
              <a:spcBef>
                <a:spcPct val="20000"/>
              </a:spcBef>
              <a:spcAft>
                <a:spcPct val="0"/>
              </a:spcAft>
              <a:buClr>
                <a:srgbClr val="3367CD"/>
              </a:buClr>
              <a:defRPr sz="1600">
                <a:solidFill>
                  <a:schemeClr val="tx1"/>
                </a:solidFill>
                <a:latin typeface="Arial" charset="0"/>
              </a:defRPr>
            </a:lvl6pPr>
            <a:lvl7pPr marL="2971800" indent="-228600" eaLnBrk="0" fontAlgn="base" hangingPunct="0">
              <a:lnSpc>
                <a:spcPct val="110000"/>
              </a:lnSpc>
              <a:spcBef>
                <a:spcPct val="20000"/>
              </a:spcBef>
              <a:spcAft>
                <a:spcPct val="0"/>
              </a:spcAft>
              <a:buClr>
                <a:srgbClr val="3367CD"/>
              </a:buClr>
              <a:defRPr sz="1600">
                <a:solidFill>
                  <a:schemeClr val="tx1"/>
                </a:solidFill>
                <a:latin typeface="Arial" charset="0"/>
              </a:defRPr>
            </a:lvl7pPr>
            <a:lvl8pPr marL="3429000" indent="-228600" eaLnBrk="0" fontAlgn="base" hangingPunct="0">
              <a:lnSpc>
                <a:spcPct val="110000"/>
              </a:lnSpc>
              <a:spcBef>
                <a:spcPct val="20000"/>
              </a:spcBef>
              <a:spcAft>
                <a:spcPct val="0"/>
              </a:spcAft>
              <a:buClr>
                <a:srgbClr val="3367CD"/>
              </a:buClr>
              <a:defRPr sz="1600">
                <a:solidFill>
                  <a:schemeClr val="tx1"/>
                </a:solidFill>
                <a:latin typeface="Arial" charset="0"/>
              </a:defRPr>
            </a:lvl8pPr>
            <a:lvl9pPr marL="3886200" indent="-228600" eaLnBrk="0" fontAlgn="base" hangingPunct="0">
              <a:lnSpc>
                <a:spcPct val="110000"/>
              </a:lnSpc>
              <a:spcBef>
                <a:spcPct val="20000"/>
              </a:spcBef>
              <a:spcAft>
                <a:spcPct val="0"/>
              </a:spcAft>
              <a:buClr>
                <a:srgbClr val="3367CD"/>
              </a:buClr>
              <a:defRPr sz="1600">
                <a:solidFill>
                  <a:schemeClr val="tx1"/>
                </a:solidFill>
                <a:latin typeface="Arial" charset="0"/>
              </a:defRPr>
            </a:lvl9pPr>
          </a:lstStyle>
          <a:p>
            <a:pPr>
              <a:lnSpc>
                <a:spcPct val="100000"/>
              </a:lnSpc>
              <a:spcBef>
                <a:spcPct val="0"/>
              </a:spcBef>
              <a:buClrTx/>
              <a:buFontTx/>
              <a:buChar char="©"/>
              <a:defRPr/>
            </a:pPr>
            <a:r>
              <a:rPr lang="en-US" sz="700" dirty="0" smtClean="0"/>
              <a:t> 2013 Eaton. All Rights Reserved.</a:t>
            </a:r>
            <a:r>
              <a:rPr lang="en-US" sz="700" dirty="0" smtClean="0">
                <a:solidFill>
                  <a:schemeClr val="bg1"/>
                </a:solidFill>
              </a:rPr>
              <a:t>.</a:t>
            </a:r>
          </a:p>
        </p:txBody>
      </p:sp>
      <p:pic>
        <p:nvPicPr>
          <p:cNvPr id="8" name="Picture 39" descr="Eaton - white background"/>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b="2786"/>
          <a:stretch>
            <a:fillRect/>
          </a:stretch>
        </p:blipFill>
        <p:spPr bwMode="auto">
          <a:xfrm>
            <a:off x="762000" y="6305550"/>
            <a:ext cx="1219200"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4966746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transition spd="med">
    <p:wipe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hyperlink" Target="http://img2.wikia.nocookie.net/__cb20120410055842/gtawiki/images/f/f9/RedCross.jpg"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ILS%20Approach%20to%20Minimums%20KSHV.mp4"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b="8335"/>
          <a:stretch/>
        </p:blipFill>
        <p:spPr>
          <a:xfrm>
            <a:off x="381000" y="0"/>
            <a:ext cx="8763000" cy="5740400"/>
          </a:xfrm>
          <a:prstGeom prst="rect">
            <a:avLst/>
          </a:prstGeom>
        </p:spPr>
      </p:pic>
      <p:sp>
        <p:nvSpPr>
          <p:cNvPr id="4" name="Rectangle 3"/>
          <p:cNvSpPr/>
          <p:nvPr/>
        </p:nvSpPr>
        <p:spPr bwMode="auto">
          <a:xfrm>
            <a:off x="990600" y="0"/>
            <a:ext cx="8153400" cy="1143000"/>
          </a:xfrm>
          <a:prstGeom prst="rect">
            <a:avLst/>
          </a:prstGeom>
          <a:solidFill>
            <a:schemeClr val="tx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 name="Title 1"/>
          <p:cNvSpPr>
            <a:spLocks noGrp="1"/>
          </p:cNvSpPr>
          <p:nvPr>
            <p:ph type="ctrTitle"/>
          </p:nvPr>
        </p:nvSpPr>
        <p:spPr/>
        <p:txBody>
          <a:bodyPr/>
          <a:lstStyle/>
          <a:p>
            <a:r>
              <a:rPr lang="en-US" dirty="0" smtClean="0">
                <a:solidFill>
                  <a:schemeClr val="bg1"/>
                </a:solidFill>
              </a:rPr>
              <a:t>Top Ten Airfield Lighting Maintenance and Management Mistakes</a:t>
            </a:r>
            <a:endParaRPr lang="en-US" dirty="0">
              <a:solidFill>
                <a:schemeClr val="bg1"/>
              </a:solidFill>
            </a:endParaRPr>
          </a:p>
        </p:txBody>
      </p:sp>
      <p:sp>
        <p:nvSpPr>
          <p:cNvPr id="5" name="Rectangle 4"/>
          <p:cNvSpPr/>
          <p:nvPr/>
        </p:nvSpPr>
        <p:spPr bwMode="auto">
          <a:xfrm>
            <a:off x="381000" y="4883150"/>
            <a:ext cx="8750134" cy="857250"/>
          </a:xfrm>
          <a:prstGeom prst="rect">
            <a:avLst/>
          </a:prstGeom>
          <a:solidFill>
            <a:srgbClr val="000000">
              <a:alpha val="50000"/>
            </a:srgb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6" name="Subtitle 2"/>
          <p:cNvSpPr txBox="1">
            <a:spLocks/>
          </p:cNvSpPr>
          <p:nvPr/>
        </p:nvSpPr>
        <p:spPr>
          <a:xfrm>
            <a:off x="1595437" y="4876800"/>
            <a:ext cx="6024563" cy="762000"/>
          </a:xfrm>
          <a:prstGeom prst="rect">
            <a:avLst/>
          </a:prstGeom>
        </p:spPr>
        <p:txBody>
          <a:bodyPr/>
          <a:lstStyle>
            <a:lvl1pPr marL="342900" indent="-342900" algn="l" rtl="0" eaLnBrk="0" fontAlgn="base" hangingPunct="0">
              <a:lnSpc>
                <a:spcPct val="110000"/>
              </a:lnSpc>
              <a:spcBef>
                <a:spcPts val="1200"/>
              </a:spcBef>
              <a:spcAft>
                <a:spcPct val="0"/>
              </a:spcAft>
              <a:buClr>
                <a:srgbClr val="0067C6"/>
              </a:buClr>
              <a:buChar char="•"/>
              <a:defRPr sz="2800">
                <a:solidFill>
                  <a:srgbClr val="292929"/>
                </a:solidFill>
                <a:latin typeface="+mn-lt"/>
                <a:ea typeface="+mn-ea"/>
                <a:cs typeface="+mn-cs"/>
              </a:defRPr>
            </a:lvl1pPr>
            <a:lvl2pPr marL="742950" indent="-285750" algn="l" rtl="0" eaLnBrk="0" fontAlgn="base" hangingPunct="0">
              <a:lnSpc>
                <a:spcPct val="110000"/>
              </a:lnSpc>
              <a:spcBef>
                <a:spcPts val="1200"/>
              </a:spcBef>
              <a:spcAft>
                <a:spcPct val="0"/>
              </a:spcAft>
              <a:buClr>
                <a:srgbClr val="0067C6"/>
              </a:buClr>
              <a:buChar char="•"/>
              <a:defRPr sz="2400">
                <a:solidFill>
                  <a:srgbClr val="292929"/>
                </a:solidFill>
                <a:latin typeface="+mn-lt"/>
              </a:defRPr>
            </a:lvl2pPr>
            <a:lvl3pPr marL="1143000" indent="-228600" algn="l" rtl="0" eaLnBrk="0" fontAlgn="base" hangingPunct="0">
              <a:lnSpc>
                <a:spcPct val="110000"/>
              </a:lnSpc>
              <a:spcBef>
                <a:spcPts val="1200"/>
              </a:spcBef>
              <a:spcAft>
                <a:spcPct val="0"/>
              </a:spcAft>
              <a:buClr>
                <a:srgbClr val="0067C6"/>
              </a:buClr>
              <a:buChar char="•"/>
              <a:defRPr sz="2000">
                <a:solidFill>
                  <a:srgbClr val="292929"/>
                </a:solidFill>
                <a:latin typeface="+mn-lt"/>
              </a:defRPr>
            </a:lvl3pPr>
            <a:lvl4pPr marL="1600200" indent="-228600" algn="l" rtl="0" eaLnBrk="0" fontAlgn="base" hangingPunct="0">
              <a:spcBef>
                <a:spcPts val="1200"/>
              </a:spcBef>
              <a:spcAft>
                <a:spcPct val="0"/>
              </a:spcAft>
              <a:buClr>
                <a:srgbClr val="0067C6"/>
              </a:buClr>
              <a:buChar char="•"/>
              <a:defRPr sz="2000">
                <a:solidFill>
                  <a:srgbClr val="292929"/>
                </a:solidFill>
                <a:latin typeface="+mn-lt"/>
              </a:defRPr>
            </a:lvl4pPr>
            <a:lvl5pPr marL="2057400" indent="-228600" algn="l" rtl="0" eaLnBrk="0" fontAlgn="base" hangingPunct="0">
              <a:spcBef>
                <a:spcPct val="20000"/>
              </a:spcBef>
              <a:spcAft>
                <a:spcPct val="0"/>
              </a:spcAft>
              <a:buClr>
                <a:srgbClr val="FFFF00"/>
              </a:buClr>
              <a:buSzPct val="65000"/>
              <a:buFont typeface="Monotype Sorts" pitchFamily="2" charset="2"/>
              <a:buChar char="l"/>
              <a:defRPr sz="2000">
                <a:solidFill>
                  <a:schemeClr val="bg1"/>
                </a:solidFill>
                <a:latin typeface="+mn-lt"/>
              </a:defRPr>
            </a:lvl5pPr>
            <a:lvl6pPr marL="25146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6pPr>
            <a:lvl7pPr marL="29718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7pPr>
            <a:lvl8pPr marL="34290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8pPr>
            <a:lvl9pPr marL="3886200" indent="-228600" algn="l" rtl="0" fontAlgn="base">
              <a:spcBef>
                <a:spcPct val="20000"/>
              </a:spcBef>
              <a:spcAft>
                <a:spcPct val="0"/>
              </a:spcAft>
              <a:buClr>
                <a:srgbClr val="FFFF00"/>
              </a:buClr>
              <a:buSzPct val="65000"/>
              <a:buFont typeface="Monotype Sorts" pitchFamily="2" charset="2"/>
              <a:buChar char="l"/>
              <a:defRPr sz="2000">
                <a:solidFill>
                  <a:schemeClr val="bg1"/>
                </a:solidFill>
                <a:latin typeface="+mn-lt"/>
              </a:defRPr>
            </a:lvl9pPr>
          </a:lstStyle>
          <a:p>
            <a:pPr marL="0" indent="0">
              <a:buNone/>
            </a:pPr>
            <a:r>
              <a:rPr lang="en-US" sz="2000" dirty="0" smtClean="0">
                <a:solidFill>
                  <a:schemeClr val="bg1"/>
                </a:solidFill>
              </a:rPr>
              <a:t>By Phil Rakowski</a:t>
            </a:r>
          </a:p>
          <a:p>
            <a:pPr marL="0" indent="0">
              <a:buNone/>
            </a:pPr>
            <a:r>
              <a:rPr lang="en-US" sz="2000" dirty="0" smtClean="0">
                <a:solidFill>
                  <a:schemeClr val="bg1"/>
                </a:solidFill>
              </a:rPr>
              <a:t> </a:t>
            </a:r>
            <a:endParaRPr lang="en-US" sz="2000" dirty="0">
              <a:solidFill>
                <a:schemeClr val="bg1"/>
              </a:solidFill>
            </a:endParaRPr>
          </a:p>
        </p:txBody>
      </p:sp>
    </p:spTree>
    <p:extLst>
      <p:ext uri="{BB962C8B-B14F-4D97-AF65-F5344CB8AC3E}">
        <p14:creationId xmlns:p14="http://schemas.microsoft.com/office/powerpoint/2010/main" xmlns="" val="2520703930"/>
      </p:ext>
    </p:extLst>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28725"/>
            <a:ext cx="5408612" cy="3952875"/>
          </a:xfrm>
        </p:spPr>
        <p:txBody>
          <a:bodyPr>
            <a:normAutofit fontScale="70000" lnSpcReduction="20000"/>
          </a:bodyPr>
          <a:lstStyle/>
          <a:p>
            <a:pPr marL="0" indent="0">
              <a:buNone/>
            </a:pPr>
            <a:r>
              <a:rPr lang="en-US" u="sng" dirty="0" smtClean="0"/>
              <a:t>Re-lamping or replacing airfield lighting fixtures while energized is dangerous!</a:t>
            </a:r>
          </a:p>
          <a:p>
            <a:pPr marL="0" indent="0">
              <a:buNone/>
            </a:pPr>
            <a:r>
              <a:rPr lang="en-US" dirty="0" smtClean="0"/>
              <a:t>Not only is this practice dangerous, re-lamping </a:t>
            </a:r>
            <a:r>
              <a:rPr lang="en-US" dirty="0"/>
              <a:t>or replacing airfield lighting fixtures while </a:t>
            </a:r>
            <a:r>
              <a:rPr lang="en-US" dirty="0" smtClean="0"/>
              <a:t>energized, pits the contact surfaces of lamp socket or isolation transformer receptacle.  Resulting reduced operating life for those components. </a:t>
            </a:r>
          </a:p>
          <a:p>
            <a:pPr marL="0" indent="0">
              <a:buNone/>
            </a:pPr>
            <a:r>
              <a:rPr lang="en-US" dirty="0" smtClean="0"/>
              <a:t> Airfield isolation transformers can and do fail on occasion.  When the isolation fails, 5000V potential could be available on the lamp socket or elevated or inset fixture body.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45576" y="1524000"/>
            <a:ext cx="2806160" cy="3190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990600" y="5242211"/>
            <a:ext cx="7225055" cy="1077218"/>
          </a:xfrm>
          <a:prstGeom prst="rect">
            <a:avLst/>
          </a:prstGeom>
          <a:solidFill>
            <a:schemeClr val="tx2">
              <a:lumMod val="60000"/>
              <a:lumOff val="40000"/>
            </a:schemeClr>
          </a:solidFill>
        </p:spPr>
        <p:txBody>
          <a:bodyPr wrap="none" rtlCol="0">
            <a:spAutoFit/>
          </a:bodyPr>
          <a:lstStyle/>
          <a:p>
            <a:pPr algn="ctr"/>
            <a:r>
              <a:rPr lang="en-US" sz="1800" b="1" i="1" dirty="0">
                <a:solidFill>
                  <a:schemeClr val="bg1"/>
                </a:solidFill>
              </a:rPr>
              <a:t>Even under normal conditions, the voltage on an open isolation </a:t>
            </a:r>
            <a:endParaRPr lang="en-US" sz="1800" b="1" i="1" dirty="0" smtClean="0">
              <a:solidFill>
                <a:schemeClr val="bg1"/>
              </a:solidFill>
            </a:endParaRPr>
          </a:p>
          <a:p>
            <a:pPr algn="ctr"/>
            <a:r>
              <a:rPr lang="en-US" sz="1800" b="1" i="1" dirty="0" smtClean="0">
                <a:solidFill>
                  <a:schemeClr val="bg1"/>
                </a:solidFill>
              </a:rPr>
              <a:t>transformer </a:t>
            </a:r>
            <a:r>
              <a:rPr lang="en-US" sz="1800" b="1" i="1" dirty="0">
                <a:solidFill>
                  <a:schemeClr val="bg1"/>
                </a:solidFill>
              </a:rPr>
              <a:t>receptacle can exceed 200 Volts!   </a:t>
            </a:r>
          </a:p>
          <a:p>
            <a:pPr algn="ctr"/>
            <a:endParaRPr lang="en-US" dirty="0"/>
          </a:p>
        </p:txBody>
      </p:sp>
    </p:spTree>
    <p:extLst>
      <p:ext uri="{BB962C8B-B14F-4D97-AF65-F5344CB8AC3E}">
        <p14:creationId xmlns:p14="http://schemas.microsoft.com/office/powerpoint/2010/main" xmlns="" val="2255618075"/>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0999" y="228600"/>
            <a:ext cx="8229601" cy="2133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0025" y="2185988"/>
            <a:ext cx="8743950" cy="2486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96788135"/>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213" y="276225"/>
            <a:ext cx="8791575" cy="6305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02821121"/>
      </p:ext>
    </p:extLst>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0"/>
            <a:ext cx="8763000" cy="57150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 name="TextBox 2"/>
          <p:cNvSpPr txBox="1"/>
          <p:nvPr/>
        </p:nvSpPr>
        <p:spPr>
          <a:xfrm>
            <a:off x="762000" y="1143000"/>
            <a:ext cx="7772400" cy="2677656"/>
          </a:xfrm>
          <a:prstGeom prst="rect">
            <a:avLst/>
          </a:prstGeom>
          <a:noFill/>
        </p:spPr>
        <p:txBody>
          <a:bodyPr wrap="square" rtlCol="0">
            <a:spAutoFit/>
          </a:bodyPr>
          <a:lstStyle/>
          <a:p>
            <a:r>
              <a:rPr lang="en-US" sz="4800" dirty="0" smtClean="0">
                <a:solidFill>
                  <a:schemeClr val="bg1"/>
                </a:solidFill>
              </a:rPr>
              <a:t>Number 8:</a:t>
            </a:r>
          </a:p>
          <a:p>
            <a:r>
              <a:rPr lang="en-US" sz="4800" dirty="0" smtClean="0">
                <a:solidFill>
                  <a:schemeClr val="bg1"/>
                </a:solidFill>
              </a:rPr>
              <a:t>Not having a “Lockout – </a:t>
            </a:r>
            <a:r>
              <a:rPr lang="en-US" sz="4800" dirty="0" err="1" smtClean="0">
                <a:solidFill>
                  <a:schemeClr val="bg1"/>
                </a:solidFill>
              </a:rPr>
              <a:t>Tagout</a:t>
            </a:r>
            <a:r>
              <a:rPr lang="en-US" sz="4800" dirty="0" smtClean="0">
                <a:solidFill>
                  <a:schemeClr val="bg1"/>
                </a:solidFill>
              </a:rPr>
              <a:t>” procedure.</a:t>
            </a:r>
            <a:endParaRPr lang="en-US" sz="4800" dirty="0">
              <a:solidFill>
                <a:schemeClr val="bg1"/>
              </a:solidFill>
            </a:endParaRPr>
          </a:p>
        </p:txBody>
      </p:sp>
    </p:spTree>
    <p:extLst>
      <p:ext uri="{BB962C8B-B14F-4D97-AF65-F5344CB8AC3E}">
        <p14:creationId xmlns:p14="http://schemas.microsoft.com/office/powerpoint/2010/main" xmlns="" val="764593226"/>
      </p:ext>
    </p:extLst>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73725" y="533400"/>
            <a:ext cx="8382000" cy="2133600"/>
          </a:xfrm>
          <a:prstGeom prst="rect">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idx="1"/>
          </p:nvPr>
        </p:nvSpPr>
        <p:spPr>
          <a:xfrm>
            <a:off x="549925" y="785018"/>
            <a:ext cx="8229600" cy="4525963"/>
          </a:xfrm>
        </p:spPr>
        <p:txBody>
          <a:bodyPr>
            <a:normAutofit fontScale="85000" lnSpcReduction="10000"/>
          </a:bodyPr>
          <a:lstStyle/>
          <a:p>
            <a:pPr marL="0" indent="0">
              <a:buNone/>
            </a:pPr>
            <a:r>
              <a:rPr lang="en-US" dirty="0" smtClean="0">
                <a:solidFill>
                  <a:schemeClr val="bg1"/>
                </a:solidFill>
              </a:rPr>
              <a:t>All airport facilities, large and small, should have a viable and strictly enforced “Lockout-</a:t>
            </a:r>
            <a:r>
              <a:rPr lang="en-US" dirty="0" err="1" smtClean="0">
                <a:solidFill>
                  <a:schemeClr val="bg1"/>
                </a:solidFill>
              </a:rPr>
              <a:t>Tagout</a:t>
            </a:r>
            <a:r>
              <a:rPr lang="en-US" dirty="0" smtClean="0">
                <a:solidFill>
                  <a:schemeClr val="bg1"/>
                </a:solidFill>
              </a:rPr>
              <a:t>” program. </a:t>
            </a:r>
          </a:p>
          <a:p>
            <a:pPr marL="0" indent="0">
              <a:buNone/>
            </a:pPr>
            <a:r>
              <a:rPr lang="en-US" dirty="0" smtClean="0">
                <a:solidFill>
                  <a:schemeClr val="bg1"/>
                </a:solidFill>
              </a:rPr>
              <a:t>The unintentional energizing of circuits that are being worked on, is a leading cause of electrical fatalities. </a:t>
            </a:r>
          </a:p>
          <a:p>
            <a:endParaRPr lang="en-US" dirty="0"/>
          </a:p>
          <a:p>
            <a:endParaRPr lang="en-US" dirty="0" smtClean="0"/>
          </a:p>
          <a:p>
            <a:endParaRPr lang="en-US" dirty="0"/>
          </a:p>
          <a:p>
            <a:endParaRPr lang="en-US" dirty="0" smtClean="0"/>
          </a:p>
          <a:p>
            <a:endParaRPr lang="en-US" dirty="0"/>
          </a:p>
          <a:p>
            <a:pPr marL="0" indent="0">
              <a:buNone/>
            </a:pPr>
            <a:r>
              <a:rPr lang="en-US" dirty="0" smtClean="0"/>
              <a:t> </a:t>
            </a:r>
            <a:endParaRPr lang="en-US" dirty="0"/>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5496" y="2895600"/>
            <a:ext cx="7464103" cy="33679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06035203"/>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990600"/>
            <a:ext cx="8458201" cy="19264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1639" y="2977623"/>
            <a:ext cx="8886825" cy="30421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Oval 3"/>
          <p:cNvSpPr/>
          <p:nvPr/>
        </p:nvSpPr>
        <p:spPr bwMode="auto">
          <a:xfrm>
            <a:off x="-152400" y="2655983"/>
            <a:ext cx="4762500" cy="990600"/>
          </a:xfrm>
          <a:prstGeom prst="ellipse">
            <a:avLst/>
          </a:prstGeom>
          <a:noFill/>
          <a:ln w="44450"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307604710"/>
      </p:ext>
    </p:extLst>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0"/>
            <a:ext cx="8763000" cy="57150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 name="TextBox 2"/>
          <p:cNvSpPr txBox="1"/>
          <p:nvPr/>
        </p:nvSpPr>
        <p:spPr>
          <a:xfrm>
            <a:off x="762000" y="1143000"/>
            <a:ext cx="7772400" cy="3490186"/>
          </a:xfrm>
          <a:prstGeom prst="rect">
            <a:avLst/>
          </a:prstGeom>
          <a:noFill/>
        </p:spPr>
        <p:txBody>
          <a:bodyPr wrap="square" rtlCol="0">
            <a:spAutoFit/>
          </a:bodyPr>
          <a:lstStyle/>
          <a:p>
            <a:r>
              <a:rPr lang="en-US" sz="4800" dirty="0" smtClean="0">
                <a:solidFill>
                  <a:schemeClr val="bg1"/>
                </a:solidFill>
              </a:rPr>
              <a:t>Number 7:</a:t>
            </a:r>
          </a:p>
          <a:p>
            <a:r>
              <a:rPr lang="en-US" sz="4800" dirty="0" smtClean="0">
                <a:solidFill>
                  <a:schemeClr val="bg1"/>
                </a:solidFill>
              </a:rPr>
              <a:t>Needlessly Operating Airfield Lighting at the High Intensity. </a:t>
            </a:r>
            <a:endParaRPr lang="en-US" sz="4800" dirty="0">
              <a:solidFill>
                <a:schemeClr val="bg1"/>
              </a:solidFill>
            </a:endParaRPr>
          </a:p>
        </p:txBody>
      </p:sp>
    </p:spTree>
    <p:extLst>
      <p:ext uri="{BB962C8B-B14F-4D97-AF65-F5344CB8AC3E}">
        <p14:creationId xmlns:p14="http://schemas.microsoft.com/office/powerpoint/2010/main" xmlns="" val="2239315324"/>
      </p:ext>
    </p:ext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4800600" cy="4800600"/>
          </a:xfrm>
        </p:spPr>
        <p:txBody>
          <a:bodyPr>
            <a:normAutofit/>
          </a:bodyPr>
          <a:lstStyle/>
          <a:p>
            <a:r>
              <a:rPr lang="en-US" sz="2000" b="1" dirty="0" smtClean="0"/>
              <a:t>The service life of an airfield lighting lamp is directly related to the average current that flowed through the lamp filament. </a:t>
            </a:r>
          </a:p>
          <a:p>
            <a:r>
              <a:rPr lang="en-US" sz="2000" b="1" dirty="0" smtClean="0"/>
              <a:t>Staying out of the maximum brightness level will dramatically improve lamp life.</a:t>
            </a:r>
          </a:p>
          <a:p>
            <a:r>
              <a:rPr lang="en-US" sz="2000" b="1" dirty="0" smtClean="0"/>
              <a:t>Operating airfield lighting lamps at 5.5 Amps (B30) vs 6.6 Amps (B100) increases the lamp life by a factor of 10!</a:t>
            </a:r>
          </a:p>
          <a:p>
            <a:r>
              <a:rPr lang="en-US" sz="2000" b="1" dirty="0" smtClean="0"/>
              <a:t>Stay out of the high brightness setting unless visibility conditions require it or pilots request it.   </a:t>
            </a:r>
          </a:p>
        </p:txBody>
      </p:sp>
      <p:pic>
        <p:nvPicPr>
          <p:cNvPr id="8196" name="Picture 4" descr="https://eaton.emotion.com/browse/fullsize/119657-?collection_id=1020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609600"/>
            <a:ext cx="3581400" cy="53931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0362335"/>
      </p:ext>
    </p:extLst>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2575"/>
            <a:ext cx="4495800" cy="4238625"/>
          </a:xfrm>
        </p:spPr>
        <p:txBody>
          <a:bodyPr>
            <a:normAutofit/>
          </a:bodyPr>
          <a:lstStyle/>
          <a:p>
            <a:pPr marL="0" indent="0">
              <a:buNone/>
            </a:pPr>
            <a:r>
              <a:rPr lang="en-US" sz="2000" b="1" dirty="0" smtClean="0"/>
              <a:t>Do not set the lighting to the maximum setting for “Lamp Checks”.  Always use any lower brightness setting. </a:t>
            </a:r>
          </a:p>
          <a:p>
            <a:pPr marL="0" indent="0">
              <a:buNone/>
            </a:pPr>
            <a:endParaRPr lang="en-US" sz="2000" b="1" dirty="0" smtClean="0"/>
          </a:p>
          <a:p>
            <a:pPr marL="0" indent="0">
              <a:buNone/>
            </a:pPr>
            <a:r>
              <a:rPr lang="en-US" sz="2000" b="1" dirty="0" smtClean="0"/>
              <a:t>Work with all those individuals that have access to the airfield brightness controls.  Make this a initiative throughout your location. </a:t>
            </a:r>
          </a:p>
        </p:txBody>
      </p:sp>
      <p:pic>
        <p:nvPicPr>
          <p:cNvPr id="4" name="Picture 2" descr="https://eaton.emotion.com/browse/fullsize/119560-?collection_id=1020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1371600"/>
            <a:ext cx="3505200" cy="31242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81000" y="5105400"/>
            <a:ext cx="7974107" cy="822960"/>
          </a:xfrm>
          <a:prstGeom prst="rect">
            <a:avLst/>
          </a:prstGeom>
          <a:solidFill>
            <a:schemeClr val="bg1"/>
          </a:solidFill>
          <a:ln w="25400">
            <a:solidFill>
              <a:schemeClr val="accent2">
                <a:lumMod val="75000"/>
              </a:schemeClr>
            </a:solidFill>
          </a:ln>
        </p:spPr>
        <p:txBody>
          <a:bodyPr wrap="square" rtlCol="0">
            <a:spAutoFit/>
          </a:bodyPr>
          <a:lstStyle/>
          <a:p>
            <a:pPr marL="0" indent="0" algn="ctr">
              <a:buNone/>
            </a:pPr>
            <a:r>
              <a:rPr lang="en-US" sz="1800" b="1" dirty="0">
                <a:solidFill>
                  <a:schemeClr val="accent2">
                    <a:lumMod val="75000"/>
                  </a:schemeClr>
                </a:solidFill>
              </a:rPr>
              <a:t>Airports that have minimized operation in the maximum brightness setting have reduced replacement lamp budget by 66%! </a:t>
            </a:r>
          </a:p>
          <a:p>
            <a:pPr marL="0" indent="0" algn="ctr">
              <a:buNone/>
            </a:pPr>
            <a:endParaRPr lang="en-US" sz="1800" b="1" dirty="0">
              <a:solidFill>
                <a:srgbClr val="FF0000"/>
              </a:solidFill>
            </a:endParaRPr>
          </a:p>
          <a:p>
            <a:pPr algn="ctr"/>
            <a:endParaRPr lang="en-US" dirty="0"/>
          </a:p>
        </p:txBody>
      </p:sp>
    </p:spTree>
    <p:extLst>
      <p:ext uri="{BB962C8B-B14F-4D97-AF65-F5344CB8AC3E}">
        <p14:creationId xmlns:p14="http://schemas.microsoft.com/office/powerpoint/2010/main" xmlns="" val="1460362335"/>
      </p:ext>
    </p:extLst>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i="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352425"/>
            <a:ext cx="8686799" cy="597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98739230"/>
      </p:ext>
    </p:extLst>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520" y="3134299"/>
            <a:ext cx="57912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457200" y="274638"/>
            <a:ext cx="8229600" cy="792162"/>
          </a:xfrm>
        </p:spPr>
        <p:txBody>
          <a:bodyPr/>
          <a:lstStyle/>
          <a:p>
            <a:r>
              <a:rPr lang="en-US" u="sng" dirty="0" smtClean="0"/>
              <a:t>Goal</a:t>
            </a:r>
            <a:endParaRPr lang="en-US" u="sng" dirty="0"/>
          </a:p>
        </p:txBody>
      </p:sp>
      <p:sp>
        <p:nvSpPr>
          <p:cNvPr id="3" name="Content Placeholder 2"/>
          <p:cNvSpPr>
            <a:spLocks noGrp="1"/>
          </p:cNvSpPr>
          <p:nvPr>
            <p:ph idx="1"/>
          </p:nvPr>
        </p:nvSpPr>
        <p:spPr>
          <a:xfrm>
            <a:off x="457200" y="1066800"/>
            <a:ext cx="7923212" cy="4695825"/>
          </a:xfrm>
        </p:spPr>
        <p:txBody>
          <a:bodyPr>
            <a:normAutofit/>
          </a:bodyPr>
          <a:lstStyle/>
          <a:p>
            <a:pPr marL="0" indent="0">
              <a:buNone/>
            </a:pPr>
            <a:r>
              <a:rPr lang="en-US" sz="2400" b="1" i="1" dirty="0" smtClean="0"/>
              <a:t>Review key FAA Advisory Circulars, Equipment Data Pages and materials from our Airfield Maintenance Seminar to show the “TOP TEN” historical mistakes I have seen in the last 30 years in the Airport Lighting Industry.</a:t>
            </a:r>
          </a:p>
          <a:p>
            <a:pPr marL="0" indent="0">
              <a:buNone/>
            </a:pPr>
            <a:endParaRPr lang="en-US" sz="2400" b="1" i="1" dirty="0" smtClean="0"/>
          </a:p>
          <a:p>
            <a:pPr marL="0" indent="0">
              <a:buNone/>
            </a:pPr>
            <a:endParaRPr lang="en-US" sz="2000" dirty="0" smtClean="0"/>
          </a:p>
          <a:p>
            <a:pPr marL="0" indent="0">
              <a:buNone/>
            </a:pPr>
            <a:r>
              <a:rPr lang="en-US" sz="2000" u="sng" dirty="0" smtClean="0">
                <a:solidFill>
                  <a:schemeClr val="bg1"/>
                </a:solidFill>
              </a:rPr>
              <a:t>The Critical FAA Advisory Circulars are as follows:</a:t>
            </a:r>
          </a:p>
          <a:p>
            <a:r>
              <a:rPr lang="en-US" sz="2000" dirty="0" smtClean="0">
                <a:solidFill>
                  <a:schemeClr val="bg1"/>
                </a:solidFill>
              </a:rPr>
              <a:t>150/5340-26B Maintenance of Airport </a:t>
            </a:r>
          </a:p>
          <a:p>
            <a:pPr marL="0" indent="0">
              <a:buNone/>
            </a:pPr>
            <a:r>
              <a:rPr lang="en-US" sz="2000" dirty="0">
                <a:solidFill>
                  <a:schemeClr val="bg1"/>
                </a:solidFill>
              </a:rPr>
              <a:t>	</a:t>
            </a:r>
            <a:r>
              <a:rPr lang="en-US" sz="2000" dirty="0" smtClean="0">
                <a:solidFill>
                  <a:schemeClr val="bg1"/>
                </a:solidFill>
              </a:rPr>
              <a:t>Visual Aid Facilities.</a:t>
            </a:r>
          </a:p>
          <a:p>
            <a:r>
              <a:rPr lang="en-US" sz="2000" dirty="0" smtClean="0">
                <a:solidFill>
                  <a:schemeClr val="bg1"/>
                </a:solidFill>
              </a:rPr>
              <a:t>150/5345-53D  Airport Lighting Equipment </a:t>
            </a:r>
          </a:p>
          <a:p>
            <a:pPr marL="0" indent="0">
              <a:buNone/>
            </a:pPr>
            <a:r>
              <a:rPr lang="en-US" sz="2000" dirty="0">
                <a:solidFill>
                  <a:schemeClr val="bg1"/>
                </a:solidFill>
              </a:rPr>
              <a:t>	</a:t>
            </a:r>
            <a:r>
              <a:rPr lang="en-US" sz="2000" dirty="0" smtClean="0">
                <a:solidFill>
                  <a:schemeClr val="bg1"/>
                </a:solidFill>
              </a:rPr>
              <a:t>Certification Program </a:t>
            </a:r>
          </a:p>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3124200"/>
            <a:ext cx="2147887" cy="279104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811045169"/>
      </p:ext>
    </p:extLst>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1" y="152400"/>
            <a:ext cx="8686800" cy="617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62880093"/>
      </p:ext>
    </p:extLst>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0"/>
            <a:ext cx="8763000" cy="57150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 name="TextBox 2"/>
          <p:cNvSpPr txBox="1"/>
          <p:nvPr/>
        </p:nvSpPr>
        <p:spPr>
          <a:xfrm>
            <a:off x="762000" y="1143000"/>
            <a:ext cx="7772400" cy="3490186"/>
          </a:xfrm>
          <a:prstGeom prst="rect">
            <a:avLst/>
          </a:prstGeom>
          <a:noFill/>
        </p:spPr>
        <p:txBody>
          <a:bodyPr wrap="square" rtlCol="0">
            <a:spAutoFit/>
          </a:bodyPr>
          <a:lstStyle/>
          <a:p>
            <a:r>
              <a:rPr lang="en-US" sz="4800" dirty="0" smtClean="0">
                <a:solidFill>
                  <a:schemeClr val="bg1"/>
                </a:solidFill>
              </a:rPr>
              <a:t>Number 6:</a:t>
            </a:r>
          </a:p>
          <a:p>
            <a:r>
              <a:rPr lang="en-US" sz="4800" dirty="0" smtClean="0">
                <a:solidFill>
                  <a:schemeClr val="bg1"/>
                </a:solidFill>
              </a:rPr>
              <a:t>Not Conducting Periodic Maintenance on CCR’s and Circuit Selector Switches </a:t>
            </a:r>
            <a:endParaRPr lang="en-US" sz="4800" dirty="0">
              <a:solidFill>
                <a:schemeClr val="bg1"/>
              </a:solidFill>
            </a:endParaRPr>
          </a:p>
        </p:txBody>
      </p:sp>
    </p:spTree>
    <p:extLst>
      <p:ext uri="{BB962C8B-B14F-4D97-AF65-F5344CB8AC3E}">
        <p14:creationId xmlns:p14="http://schemas.microsoft.com/office/powerpoint/2010/main" xmlns="" val="1542688050"/>
      </p:ext>
    </p:extLst>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aton.emotion.com/browse/fullsize/112337-?collection_id=1020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4000" y="1711287"/>
            <a:ext cx="5080000" cy="3810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381000" y="1233487"/>
            <a:ext cx="4267200" cy="4695825"/>
          </a:xfrm>
        </p:spPr>
        <p:txBody>
          <a:bodyPr>
            <a:normAutofit fontScale="70000" lnSpcReduction="20000"/>
          </a:bodyPr>
          <a:lstStyle/>
          <a:p>
            <a:pPr marL="0" indent="0">
              <a:buNone/>
            </a:pPr>
            <a:r>
              <a:rPr lang="en-US" dirty="0" smtClean="0"/>
              <a:t>L-828 Constant Current Regulators (CCR’s) and L-847 Circuit Selector Switches are often overlooked for routine maintenance intervals.</a:t>
            </a:r>
          </a:p>
          <a:p>
            <a:pPr marL="0" indent="0">
              <a:buNone/>
            </a:pPr>
            <a:r>
              <a:rPr lang="en-US" dirty="0" smtClean="0"/>
              <a:t>The absence of routine maintenance allows preventable circumstances to go unchecked and take down critical airfield lighting equipment. </a:t>
            </a:r>
          </a:p>
          <a:p>
            <a:pPr marL="0" indent="0">
              <a:buNone/>
            </a:pPr>
            <a:r>
              <a:rPr lang="en-US" dirty="0" smtClean="0"/>
              <a:t>Spread the work load across the calendar year so all the maintenance isn’t due the same week or month.      </a:t>
            </a:r>
            <a:endParaRPr lang="en-US" dirty="0"/>
          </a:p>
        </p:txBody>
      </p:sp>
    </p:spTree>
    <p:extLst>
      <p:ext uri="{BB962C8B-B14F-4D97-AF65-F5344CB8AC3E}">
        <p14:creationId xmlns:p14="http://schemas.microsoft.com/office/powerpoint/2010/main" xmlns="" val="78523626"/>
      </p:ext>
    </p:extLst>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1" y="228600"/>
            <a:ext cx="8839200" cy="23621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6688" y="2590800"/>
            <a:ext cx="8810625" cy="381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Oval 3"/>
          <p:cNvSpPr/>
          <p:nvPr/>
        </p:nvSpPr>
        <p:spPr bwMode="auto">
          <a:xfrm>
            <a:off x="-152400" y="2655983"/>
            <a:ext cx="5105400" cy="990600"/>
          </a:xfrm>
          <a:prstGeom prst="ellipse">
            <a:avLst/>
          </a:prstGeom>
          <a:noFill/>
          <a:ln w="44450"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78523626"/>
      </p:ext>
    </p:extLst>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838200"/>
            <a:ext cx="7010400" cy="48114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10350" y="1752600"/>
            <a:ext cx="2533650" cy="4000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92670724"/>
      </p:ext>
    </p:extLst>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0"/>
            <a:ext cx="8763000" cy="57150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 name="TextBox 2"/>
          <p:cNvSpPr txBox="1"/>
          <p:nvPr/>
        </p:nvSpPr>
        <p:spPr>
          <a:xfrm>
            <a:off x="762000" y="1143000"/>
            <a:ext cx="7772400" cy="3490186"/>
          </a:xfrm>
          <a:prstGeom prst="rect">
            <a:avLst/>
          </a:prstGeom>
          <a:noFill/>
        </p:spPr>
        <p:txBody>
          <a:bodyPr wrap="square" rtlCol="0">
            <a:spAutoFit/>
          </a:bodyPr>
          <a:lstStyle/>
          <a:p>
            <a:r>
              <a:rPr lang="en-US" sz="4800" dirty="0" smtClean="0">
                <a:solidFill>
                  <a:schemeClr val="bg1"/>
                </a:solidFill>
              </a:rPr>
              <a:t>Number 5:</a:t>
            </a:r>
          </a:p>
          <a:p>
            <a:r>
              <a:rPr lang="en-US" sz="4800" dirty="0" smtClean="0">
                <a:solidFill>
                  <a:schemeClr val="bg1"/>
                </a:solidFill>
              </a:rPr>
              <a:t>Using Pneumatic/Electric Wrenches to Mount Inset Fixtures.</a:t>
            </a:r>
            <a:endParaRPr lang="en-US" sz="4800" dirty="0">
              <a:solidFill>
                <a:schemeClr val="bg1"/>
              </a:solidFill>
            </a:endParaRPr>
          </a:p>
        </p:txBody>
      </p:sp>
    </p:spTree>
    <p:extLst>
      <p:ext uri="{BB962C8B-B14F-4D97-AF65-F5344CB8AC3E}">
        <p14:creationId xmlns:p14="http://schemas.microsoft.com/office/powerpoint/2010/main" xmlns="" val="3851487967"/>
      </p:ext>
    </p:extLst>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4495800" cy="3867150"/>
          </a:xfrm>
        </p:spPr>
        <p:txBody>
          <a:bodyPr>
            <a:normAutofit fontScale="70000" lnSpcReduction="20000"/>
          </a:bodyPr>
          <a:lstStyle/>
          <a:p>
            <a:pPr marL="0" indent="0">
              <a:buNone/>
            </a:pPr>
            <a:r>
              <a:rPr lang="en-US" dirty="0" smtClean="0"/>
              <a:t>Inset fixture mounting bolts are tightened to very specific torque values. </a:t>
            </a:r>
          </a:p>
          <a:p>
            <a:pPr marL="0" indent="0">
              <a:buNone/>
            </a:pPr>
            <a:r>
              <a:rPr lang="en-US" dirty="0" smtClean="0"/>
              <a:t>Pneumatic and electric wrenches are not capable of the precision required and will damage the bolts and threads in the base. </a:t>
            </a:r>
          </a:p>
          <a:p>
            <a:pPr marL="0" indent="0">
              <a:buNone/>
            </a:pPr>
            <a:r>
              <a:rPr lang="en-US" dirty="0" smtClean="0"/>
              <a:t>Inset mounting bolts should always be installed using </a:t>
            </a:r>
            <a:r>
              <a:rPr lang="en-US" u="sng" dirty="0" smtClean="0"/>
              <a:t>calibrated</a:t>
            </a:r>
            <a:r>
              <a:rPr lang="en-US" dirty="0" smtClean="0"/>
              <a:t> torque wrenches. </a:t>
            </a:r>
          </a:p>
          <a:p>
            <a:pPr marL="0" indent="0">
              <a:buNone/>
            </a:pPr>
            <a:r>
              <a:rPr lang="en-US" dirty="0" smtClean="0"/>
              <a:t>Inset fixtures coming loose creates a extremely hazardous risk to flight safety.  </a:t>
            </a:r>
          </a:p>
          <a:p>
            <a:pPr marL="0" indent="0">
              <a:buNone/>
            </a:pPr>
            <a:endParaRPr lang="en-US" dirty="0"/>
          </a:p>
        </p:txBody>
      </p:sp>
      <p:sp>
        <p:nvSpPr>
          <p:cNvPr id="2" name="TextBox 1"/>
          <p:cNvSpPr txBox="1"/>
          <p:nvPr/>
        </p:nvSpPr>
        <p:spPr>
          <a:xfrm>
            <a:off x="609600" y="5216402"/>
            <a:ext cx="7784335" cy="498598"/>
          </a:xfrm>
          <a:prstGeom prst="rect">
            <a:avLst/>
          </a:prstGeom>
          <a:noFill/>
          <a:ln w="38100">
            <a:solidFill>
              <a:srgbClr val="C00000"/>
            </a:solidFill>
          </a:ln>
        </p:spPr>
        <p:txBody>
          <a:bodyPr wrap="square" rtlCol="0">
            <a:spAutoFit/>
          </a:bodyPr>
          <a:lstStyle/>
          <a:p>
            <a:pPr algn="ctr"/>
            <a:r>
              <a:rPr lang="en-US" sz="2400" b="1" dirty="0" smtClean="0"/>
              <a:t>Leave the Pneumatic Wrenches on the Racetrack!</a:t>
            </a:r>
            <a:endParaRPr lang="en-US" sz="2400" b="1" dirty="0"/>
          </a:p>
        </p:txBody>
      </p:sp>
      <p:pic>
        <p:nvPicPr>
          <p:cNvPr id="13316" name="Picture 4" descr="Members of the No. 11 team change a tire during the Pit Crew Challenge. (Getty Imag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2672" y="990600"/>
            <a:ext cx="3456051" cy="3581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7652067"/>
      </p:ext>
    </p:extLst>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888" y="217583"/>
            <a:ext cx="8905875" cy="243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888" y="3178078"/>
            <a:ext cx="8801100" cy="1438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6" name="Picture 6" descr="http://www.boxo-tools.com/upload_files/wrenches/torque-wrench/tw2-pr05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62200" y="4419600"/>
            <a:ext cx="4762500" cy="2057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bwMode="auto">
          <a:xfrm>
            <a:off x="32247" y="2906616"/>
            <a:ext cx="3701553" cy="750984"/>
          </a:xfrm>
          <a:prstGeom prst="ellipse">
            <a:avLst/>
          </a:prstGeom>
          <a:noFill/>
          <a:ln w="44450"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rot="10800000">
            <a:off x="3886200" y="2876320"/>
            <a:ext cx="1409700" cy="781280"/>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287652067"/>
      </p:ext>
    </p:extLst>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57200" y="1447800"/>
            <a:ext cx="8382000" cy="1600200"/>
          </a:xfrm>
          <a:prstGeom prst="rect">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bg1"/>
              </a:solidFill>
              <a:effectLst/>
              <a:latin typeface="Arial" charset="0"/>
            </a:endParaRPr>
          </a:p>
        </p:txBody>
      </p:sp>
      <p:sp>
        <p:nvSpPr>
          <p:cNvPr id="3" name="Content Placeholder 2"/>
          <p:cNvSpPr>
            <a:spLocks noGrp="1"/>
          </p:cNvSpPr>
          <p:nvPr>
            <p:ph idx="1"/>
          </p:nvPr>
        </p:nvSpPr>
        <p:spPr/>
        <p:txBody>
          <a:bodyPr>
            <a:normAutofit/>
          </a:bodyPr>
          <a:lstStyle/>
          <a:p>
            <a:pPr marL="0" indent="0" algn="ctr">
              <a:buNone/>
            </a:pPr>
            <a:r>
              <a:rPr lang="en-US" sz="2400" b="1" dirty="0" smtClean="0">
                <a:solidFill>
                  <a:schemeClr val="bg1"/>
                </a:solidFill>
              </a:rPr>
              <a:t>The importance of proper inset fixture mounting and maintenance of the fixtures mounting integrity should not be under estimated.  </a:t>
            </a:r>
          </a:p>
          <a:p>
            <a:endParaRPr lang="en-US" dirty="0"/>
          </a:p>
          <a:p>
            <a:endParaRPr lang="en-US" dirty="0" smtClean="0"/>
          </a:p>
          <a:p>
            <a:endParaRPr lang="en-US" i="1"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5103" y="3429000"/>
            <a:ext cx="6400799" cy="266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87652067"/>
      </p:ext>
    </p:extLst>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0"/>
            <a:ext cx="8763000" cy="57150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 name="TextBox 2"/>
          <p:cNvSpPr txBox="1"/>
          <p:nvPr/>
        </p:nvSpPr>
        <p:spPr>
          <a:xfrm>
            <a:off x="762000" y="1143000"/>
            <a:ext cx="7772400" cy="3490186"/>
          </a:xfrm>
          <a:prstGeom prst="rect">
            <a:avLst/>
          </a:prstGeom>
          <a:noFill/>
        </p:spPr>
        <p:txBody>
          <a:bodyPr wrap="square" rtlCol="0">
            <a:spAutoFit/>
          </a:bodyPr>
          <a:lstStyle/>
          <a:p>
            <a:r>
              <a:rPr lang="en-US" sz="4800" dirty="0" smtClean="0">
                <a:solidFill>
                  <a:schemeClr val="bg1"/>
                </a:solidFill>
              </a:rPr>
              <a:t>Number 4:</a:t>
            </a:r>
          </a:p>
          <a:p>
            <a:r>
              <a:rPr lang="en-US" sz="4800" dirty="0" smtClean="0">
                <a:solidFill>
                  <a:schemeClr val="bg1"/>
                </a:solidFill>
              </a:rPr>
              <a:t>Not Having Clear and Concise Emergency Procedures in Place. </a:t>
            </a:r>
            <a:endParaRPr lang="en-US" sz="4800" dirty="0">
              <a:solidFill>
                <a:schemeClr val="bg1"/>
              </a:solidFill>
            </a:endParaRPr>
          </a:p>
        </p:txBody>
      </p:sp>
    </p:spTree>
    <p:extLst>
      <p:ext uri="{BB962C8B-B14F-4D97-AF65-F5344CB8AC3E}">
        <p14:creationId xmlns:p14="http://schemas.microsoft.com/office/powerpoint/2010/main" xmlns="" val="3292902727"/>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0"/>
            <a:ext cx="8763000" cy="57150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 name="TextBox 2"/>
          <p:cNvSpPr txBox="1"/>
          <p:nvPr/>
        </p:nvSpPr>
        <p:spPr>
          <a:xfrm>
            <a:off x="762000" y="1143000"/>
            <a:ext cx="7772400" cy="3490186"/>
          </a:xfrm>
          <a:prstGeom prst="rect">
            <a:avLst/>
          </a:prstGeom>
          <a:noFill/>
        </p:spPr>
        <p:txBody>
          <a:bodyPr wrap="square" rtlCol="0">
            <a:spAutoFit/>
          </a:bodyPr>
          <a:lstStyle/>
          <a:p>
            <a:r>
              <a:rPr lang="en-US" sz="4800" dirty="0" smtClean="0">
                <a:solidFill>
                  <a:schemeClr val="bg1"/>
                </a:solidFill>
              </a:rPr>
              <a:t>NUMBER 10:</a:t>
            </a:r>
          </a:p>
          <a:p>
            <a:r>
              <a:rPr lang="en-US" sz="4800" dirty="0" smtClean="0">
                <a:solidFill>
                  <a:schemeClr val="bg1"/>
                </a:solidFill>
              </a:rPr>
              <a:t>Purchasing “Equivalent” airfield lighting lamps on the Internet. </a:t>
            </a:r>
            <a:endParaRPr lang="en-US" sz="4800" dirty="0">
              <a:solidFill>
                <a:schemeClr val="bg1"/>
              </a:solidFill>
            </a:endParaRPr>
          </a:p>
        </p:txBody>
      </p:sp>
    </p:spTree>
    <p:extLst>
      <p:ext uri="{BB962C8B-B14F-4D97-AF65-F5344CB8AC3E}">
        <p14:creationId xmlns:p14="http://schemas.microsoft.com/office/powerpoint/2010/main" xmlns="" val="1649932397"/>
      </p:ext>
    </p:extLst>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3886200"/>
            <a:ext cx="8610600" cy="2514600"/>
          </a:xfrm>
        </p:spPr>
        <p:txBody>
          <a:bodyPr>
            <a:normAutofit/>
          </a:bodyPr>
          <a:lstStyle/>
          <a:p>
            <a:pPr marL="0" indent="0" algn="ctr">
              <a:buNone/>
            </a:pPr>
            <a:r>
              <a:rPr lang="en-US" sz="1600" i="1" u="sng" dirty="0"/>
              <a:t>Many facilities have predefined methods to alert others that you or your location needs an emergency response. </a:t>
            </a:r>
            <a:endParaRPr lang="en-US" sz="1600" i="1" u="sng" dirty="0" smtClean="0"/>
          </a:p>
          <a:p>
            <a:pPr marL="0" indent="0" algn="ctr">
              <a:buNone/>
            </a:pPr>
            <a:endParaRPr lang="en-US" sz="1600" i="1" u="sng" dirty="0"/>
          </a:p>
          <a:p>
            <a:pPr marL="0" indent="0">
              <a:buNone/>
            </a:pPr>
            <a:r>
              <a:rPr lang="en-US" sz="1600" dirty="0" smtClean="0"/>
              <a:t>In the event of an emergency personal should be able to get the maximum response by initiating “Action Plans” with key phrases. </a:t>
            </a:r>
          </a:p>
          <a:p>
            <a:pPr marL="0" indent="0">
              <a:buNone/>
            </a:pPr>
            <a:r>
              <a:rPr lang="en-US" sz="1600" dirty="0" smtClean="0"/>
              <a:t>For example the phrase “Man Down Emergency” and location “at RW 36 Approach” relayed to the tower.  Would roll all available rescue equipment to that location without any further discussion.  Because the “Man Down Emergency” phrase initiated a preset and understood “Action Plan”.   </a:t>
            </a:r>
            <a:endParaRPr lang="en-US" sz="1600" dirty="0"/>
          </a:p>
        </p:txBody>
      </p:sp>
      <p:sp>
        <p:nvSpPr>
          <p:cNvPr id="2" name="Rectangle 1"/>
          <p:cNvSpPr/>
          <p:nvPr/>
        </p:nvSpPr>
        <p:spPr>
          <a:xfrm>
            <a:off x="228600" y="3733800"/>
            <a:ext cx="8686800" cy="2514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s://eaton.emotion.com/browse/fullsize/112341-?collection_id=1020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8460"/>
            <a:ext cx="9144000" cy="2971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0997905"/>
      </p:ext>
    </p:extLst>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0"/>
            <a:ext cx="8763000" cy="57150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 name="TextBox 2"/>
          <p:cNvSpPr txBox="1"/>
          <p:nvPr/>
        </p:nvSpPr>
        <p:spPr>
          <a:xfrm>
            <a:off x="762000" y="1143000"/>
            <a:ext cx="7772400" cy="4302716"/>
          </a:xfrm>
          <a:prstGeom prst="rect">
            <a:avLst/>
          </a:prstGeom>
          <a:noFill/>
        </p:spPr>
        <p:txBody>
          <a:bodyPr wrap="square" rtlCol="0">
            <a:spAutoFit/>
          </a:bodyPr>
          <a:lstStyle/>
          <a:p>
            <a:r>
              <a:rPr lang="en-US" sz="4800" dirty="0" smtClean="0">
                <a:solidFill>
                  <a:schemeClr val="bg1"/>
                </a:solidFill>
              </a:rPr>
              <a:t>Number 3:</a:t>
            </a:r>
          </a:p>
          <a:p>
            <a:r>
              <a:rPr lang="en-US" sz="4800" dirty="0" smtClean="0">
                <a:solidFill>
                  <a:schemeClr val="bg1"/>
                </a:solidFill>
              </a:rPr>
              <a:t>Working with Electrical Systems and Not Having CPR and First Responder Training.  </a:t>
            </a:r>
            <a:endParaRPr lang="en-US" sz="4800" dirty="0">
              <a:solidFill>
                <a:schemeClr val="bg1"/>
              </a:solidFill>
            </a:endParaRPr>
          </a:p>
        </p:txBody>
      </p:sp>
    </p:spTree>
    <p:extLst>
      <p:ext uri="{BB962C8B-B14F-4D97-AF65-F5344CB8AC3E}">
        <p14:creationId xmlns:p14="http://schemas.microsoft.com/office/powerpoint/2010/main" xmlns="" val="3396222447"/>
      </p:ext>
    </p:extLst>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200400"/>
            <a:ext cx="8229600" cy="2895600"/>
          </a:xfrm>
        </p:spPr>
        <p:txBody>
          <a:bodyPr>
            <a:normAutofit lnSpcReduction="10000"/>
          </a:bodyPr>
          <a:lstStyle/>
          <a:p>
            <a:pPr>
              <a:buFont typeface="Wingdings" panose="05000000000000000000" pitchFamily="2" charset="2"/>
              <a:buChar char="ü"/>
            </a:pPr>
            <a:r>
              <a:rPr lang="en-US" sz="2400" dirty="0" smtClean="0"/>
              <a:t>All individuals working in Airport Lighting environments should have CPR and basic first responder training annually.</a:t>
            </a:r>
          </a:p>
          <a:p>
            <a:pPr>
              <a:buFont typeface="Wingdings" panose="05000000000000000000" pitchFamily="2" charset="2"/>
              <a:buChar char="ü"/>
            </a:pPr>
            <a:r>
              <a:rPr lang="en-US" sz="2400" dirty="0" smtClean="0"/>
              <a:t>The distances and logistics involved with airport lighting and actually being out on the airfield will delay responses to the location of the incident.</a:t>
            </a:r>
          </a:p>
          <a:p>
            <a:pPr>
              <a:buFont typeface="Wingdings" panose="05000000000000000000" pitchFamily="2" charset="2"/>
              <a:buChar char="ü"/>
            </a:pPr>
            <a:r>
              <a:rPr lang="en-US" sz="2400" dirty="0" smtClean="0"/>
              <a:t>Electrical rescue equipment should be prominently displayed in all lighting vaults. These are often referred to as “Safety boards”. </a:t>
            </a:r>
          </a:p>
          <a:p>
            <a:pPr>
              <a:buFont typeface="Wingdings" panose="05000000000000000000" pitchFamily="2" charset="2"/>
              <a:buChar char="ü"/>
            </a:pPr>
            <a:endParaRPr lang="en-US" sz="2400" i="1" dirty="0"/>
          </a:p>
          <a:p>
            <a:endParaRPr lang="en-US" sz="2400" i="1" dirty="0"/>
          </a:p>
        </p:txBody>
      </p:sp>
      <p:pic>
        <p:nvPicPr>
          <p:cNvPr id="4" name="Picture 4" descr="File:RedCross.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0800" y="976993"/>
            <a:ext cx="1676400" cy="162052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s://eaton.emotion.com/browse/fullsize/122007-?collection_id=1020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95400" y="425028"/>
            <a:ext cx="4419600" cy="24690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0997905"/>
      </p:ext>
    </p:extLst>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3657600"/>
            <a:ext cx="9144000" cy="2628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9063" y="533400"/>
            <a:ext cx="8905875" cy="274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Oval 5"/>
          <p:cNvSpPr/>
          <p:nvPr/>
        </p:nvSpPr>
        <p:spPr bwMode="auto">
          <a:xfrm>
            <a:off x="1" y="3429000"/>
            <a:ext cx="2133600" cy="750984"/>
          </a:xfrm>
          <a:prstGeom prst="ellipse">
            <a:avLst/>
          </a:prstGeom>
          <a:noFill/>
          <a:ln w="44450"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2971761083"/>
      </p:ext>
    </p:extLst>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0"/>
            <a:ext cx="8763000" cy="57150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 name="TextBox 2"/>
          <p:cNvSpPr txBox="1"/>
          <p:nvPr/>
        </p:nvSpPr>
        <p:spPr>
          <a:xfrm>
            <a:off x="762000" y="1143000"/>
            <a:ext cx="7772400" cy="3490186"/>
          </a:xfrm>
          <a:prstGeom prst="rect">
            <a:avLst/>
          </a:prstGeom>
          <a:noFill/>
        </p:spPr>
        <p:txBody>
          <a:bodyPr wrap="square" rtlCol="0">
            <a:spAutoFit/>
          </a:bodyPr>
          <a:lstStyle/>
          <a:p>
            <a:r>
              <a:rPr lang="en-US" sz="4800" dirty="0" smtClean="0">
                <a:solidFill>
                  <a:schemeClr val="bg1"/>
                </a:solidFill>
              </a:rPr>
              <a:t>Number 2:</a:t>
            </a:r>
          </a:p>
          <a:p>
            <a:r>
              <a:rPr lang="en-US" sz="4800" dirty="0" smtClean="0">
                <a:solidFill>
                  <a:schemeClr val="bg1"/>
                </a:solidFill>
              </a:rPr>
              <a:t>Not understanding Airfield Light Fixture “Toe-In”, Leveling and Setting angle .  </a:t>
            </a:r>
            <a:endParaRPr lang="en-US" sz="4800" dirty="0">
              <a:solidFill>
                <a:schemeClr val="bg1"/>
              </a:solidFill>
            </a:endParaRPr>
          </a:p>
        </p:txBody>
      </p:sp>
    </p:spTree>
    <p:extLst>
      <p:ext uri="{BB962C8B-B14F-4D97-AF65-F5344CB8AC3E}">
        <p14:creationId xmlns:p14="http://schemas.microsoft.com/office/powerpoint/2010/main" xmlns="" val="549049584"/>
      </p:ext>
    </p:extLst>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4953000" cy="5105400"/>
          </a:xfrm>
        </p:spPr>
        <p:txBody>
          <a:bodyPr>
            <a:normAutofit/>
          </a:bodyPr>
          <a:lstStyle/>
          <a:p>
            <a:pPr marL="0" indent="0">
              <a:buNone/>
            </a:pPr>
            <a:r>
              <a:rPr lang="en-US" sz="2000" dirty="0" smtClean="0"/>
              <a:t>All airfield light fixtures must be oriented correctly to place the fixtures light output in the correct location in relation to the airfield. This is known a fixture “Coverage”</a:t>
            </a:r>
          </a:p>
          <a:p>
            <a:pPr marL="0" indent="0">
              <a:buNone/>
            </a:pPr>
            <a:endParaRPr lang="en-US" sz="2000" dirty="0" smtClean="0"/>
          </a:p>
          <a:p>
            <a:pPr marL="0" indent="0">
              <a:buNone/>
            </a:pPr>
            <a:r>
              <a:rPr lang="en-US" sz="2000" dirty="0" smtClean="0"/>
              <a:t>The light output of the lighting fixtures is directed properly by a combination of lenses, levels and in the case of approach lights a digital protractor.</a:t>
            </a:r>
          </a:p>
          <a:p>
            <a:pPr marL="0" indent="0">
              <a:buNone/>
            </a:pPr>
            <a:endParaRPr lang="en-US" sz="2000" dirty="0" smtClean="0"/>
          </a:p>
          <a:p>
            <a:pPr marL="0" indent="0">
              <a:buNone/>
            </a:pPr>
            <a:r>
              <a:rPr lang="en-US" sz="2000" dirty="0" smtClean="0"/>
              <a:t>By design many airfield light fixtures have what is called “Toe-In”.  Which directs the light output in a predetermined location.</a:t>
            </a:r>
          </a:p>
          <a:p>
            <a:pPr marL="0" indent="0">
              <a:buNone/>
            </a:pPr>
            <a:r>
              <a:rPr lang="en-US" sz="2000" dirty="0" smtClean="0"/>
              <a:t>Often fixtures are found to be aimed or toed-in incorrectly during airfield inspections.  </a:t>
            </a:r>
          </a:p>
          <a:p>
            <a:pPr marL="0" indent="0">
              <a:buNone/>
            </a:pPr>
            <a:endParaRPr lang="en-US" sz="2000" dirty="0" smtClean="0"/>
          </a:p>
          <a:p>
            <a:endParaRPr lang="en-US" i="1" dirty="0"/>
          </a:p>
          <a:p>
            <a:endParaRPr lang="en-US" i="1" dirty="0"/>
          </a:p>
        </p:txBody>
      </p:sp>
      <p:pic>
        <p:nvPicPr>
          <p:cNvPr id="18434" name="Picture 2" descr="https://eaton.emotion.com/browse/fullsize/116805-?collection_id=1008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17614" y="1059455"/>
            <a:ext cx="3246120" cy="4876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1032601"/>
      </p:ext>
    </p:extLst>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7363" y="0"/>
            <a:ext cx="5629275" cy="655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41032601"/>
      </p:ext>
    </p:extLst>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7375" y="114300"/>
            <a:ext cx="5429250" cy="6286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47536268"/>
      </p:ext>
    </p:extLst>
  </p:cSld>
  <p:clrMapOvr>
    <a:masterClrMapping/>
  </p:clrMapOvr>
  <p:transition spd="med">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indent="0">
              <a:buNone/>
            </a:pPr>
            <a:endParaRPr lang="en-US" u="sng" dirty="0" smtClean="0"/>
          </a:p>
          <a:p>
            <a:pPr marL="0" indent="0">
              <a:buNone/>
            </a:pPr>
            <a:endParaRPr lang="en-US" u="sng" dirty="0"/>
          </a:p>
          <a:p>
            <a:pPr marL="0" indent="0" algn="ctr">
              <a:buNone/>
            </a:pPr>
            <a:r>
              <a:rPr lang="en-US" u="sng" dirty="0" smtClean="0">
                <a:hlinkClick r:id="rId3" action="ppaction://hlinkfile"/>
              </a:rPr>
              <a:t>Approach Clip (minute 3:00)</a:t>
            </a:r>
            <a:endParaRPr lang="en-US" u="sng" dirty="0"/>
          </a:p>
        </p:txBody>
      </p:sp>
    </p:spTree>
    <p:extLst>
      <p:ext uri="{BB962C8B-B14F-4D97-AF65-F5344CB8AC3E}">
        <p14:creationId xmlns:p14="http://schemas.microsoft.com/office/powerpoint/2010/main" xmlns="" val="2531223124"/>
      </p:ext>
    </p:extLst>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0"/>
            <a:ext cx="8763000" cy="57150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 name="TextBox 2"/>
          <p:cNvSpPr txBox="1"/>
          <p:nvPr/>
        </p:nvSpPr>
        <p:spPr>
          <a:xfrm>
            <a:off x="762000" y="1143000"/>
            <a:ext cx="7772400" cy="4302716"/>
          </a:xfrm>
          <a:prstGeom prst="rect">
            <a:avLst/>
          </a:prstGeom>
          <a:noFill/>
        </p:spPr>
        <p:txBody>
          <a:bodyPr wrap="square" rtlCol="0">
            <a:spAutoFit/>
          </a:bodyPr>
          <a:lstStyle/>
          <a:p>
            <a:r>
              <a:rPr lang="en-US" sz="4800" dirty="0" smtClean="0">
                <a:solidFill>
                  <a:schemeClr val="bg1"/>
                </a:solidFill>
              </a:rPr>
              <a:t>Number :1</a:t>
            </a:r>
          </a:p>
          <a:p>
            <a:r>
              <a:rPr lang="en-US" sz="4800" dirty="0" smtClean="0">
                <a:solidFill>
                  <a:schemeClr val="bg1"/>
                </a:solidFill>
              </a:rPr>
              <a:t>Airfield Electricians and Maintenance Men are not using the proper TRUE-RMS Ammeters.  </a:t>
            </a:r>
            <a:endParaRPr lang="en-US" sz="4800" dirty="0">
              <a:solidFill>
                <a:schemeClr val="bg1"/>
              </a:solidFill>
            </a:endParaRPr>
          </a:p>
        </p:txBody>
      </p:sp>
    </p:spTree>
    <p:extLst>
      <p:ext uri="{BB962C8B-B14F-4D97-AF65-F5344CB8AC3E}">
        <p14:creationId xmlns:p14="http://schemas.microsoft.com/office/powerpoint/2010/main" xmlns="" val="3422620031"/>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0" y="3276600"/>
            <a:ext cx="3714750" cy="29218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idx="1"/>
          </p:nvPr>
        </p:nvSpPr>
        <p:spPr>
          <a:xfrm>
            <a:off x="609600" y="457200"/>
            <a:ext cx="7618412" cy="4695825"/>
          </a:xfrm>
        </p:spPr>
        <p:txBody>
          <a:bodyPr>
            <a:normAutofit/>
          </a:bodyPr>
          <a:lstStyle/>
          <a:p>
            <a:r>
              <a:rPr lang="en-US" sz="2000" b="1" dirty="0" smtClean="0"/>
              <a:t>Only FAA Approved lamps can be used in FAA Approved Airfield Lighting Fixtures.</a:t>
            </a:r>
          </a:p>
          <a:p>
            <a:r>
              <a:rPr lang="en-US" sz="2000" b="1" dirty="0" smtClean="0"/>
              <a:t>FAA approved light fixtures and the lamps that can be used in them are identified in FAA Advisory 150-5345-53D. </a:t>
            </a:r>
          </a:p>
          <a:p>
            <a:r>
              <a:rPr lang="en-US" sz="2000" b="1" dirty="0" smtClean="0"/>
              <a:t>Use of lamps not listed in the advisory renders the light fixture “Non Compliant” to FAA specification. </a:t>
            </a:r>
          </a:p>
          <a:p>
            <a:r>
              <a:rPr lang="en-US" sz="2000" b="1" dirty="0" smtClean="0"/>
              <a:t>There is no such thing as a “Equivalent” to an FAA approved lamp.  </a:t>
            </a:r>
            <a:r>
              <a:rPr lang="en-US" sz="2000" b="1" u="sng" dirty="0"/>
              <a:t>E</a:t>
            </a:r>
            <a:r>
              <a:rPr lang="en-US" sz="2000" b="1" u="sng" dirty="0" smtClean="0"/>
              <a:t>ither the lamp is FAA approved or it is not</a:t>
            </a:r>
            <a:r>
              <a:rPr lang="en-US" sz="2000" b="1" u="sng" dirty="0"/>
              <a:t>!</a:t>
            </a:r>
          </a:p>
        </p:txBody>
      </p:sp>
    </p:spTree>
    <p:extLst>
      <p:ext uri="{BB962C8B-B14F-4D97-AF65-F5344CB8AC3E}">
        <p14:creationId xmlns:p14="http://schemas.microsoft.com/office/powerpoint/2010/main" xmlns="" val="2811045169"/>
      </p:ext>
    </p:extLst>
  </p:cSld>
  <p:clrMapOvr>
    <a:masterClrMapping/>
  </p:clrMapOvr>
  <p:transition spd="med">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7923212" cy="4191000"/>
          </a:xfrm>
        </p:spPr>
        <p:txBody>
          <a:bodyPr>
            <a:normAutofit fontScale="70000" lnSpcReduction="20000"/>
          </a:bodyPr>
          <a:lstStyle/>
          <a:p>
            <a:r>
              <a:rPr lang="en-US" dirty="0" smtClean="0"/>
              <a:t>The accurate measurement of airfield current levels can only be done with high quality “True-RMS” Multi-Meter/Ammeters. </a:t>
            </a:r>
          </a:p>
          <a:p>
            <a:r>
              <a:rPr lang="en-US" dirty="0" smtClean="0"/>
              <a:t>Unfortunately these meters are expensive but are necessary to validate, calibrate and troubleshoot airfield lighting systems. </a:t>
            </a:r>
          </a:p>
          <a:p>
            <a:r>
              <a:rPr lang="en-US" dirty="0" smtClean="0"/>
              <a:t>The tolerances in airfield lighting are very tight and require very accurate meters. </a:t>
            </a:r>
          </a:p>
          <a:p>
            <a:r>
              <a:rPr lang="en-US" dirty="0" smtClean="0"/>
              <a:t>Using typical low cost ammeters will introduce large errors and misinformation that will result in incorrectly calibrated or misdiagnosed equipment. </a:t>
            </a:r>
          </a:p>
          <a:p>
            <a:r>
              <a:rPr lang="en-US" dirty="0" smtClean="0"/>
              <a:t>The following four are of acceptable True RMS Multi-Meters and Current Clamp Probes accessories.        </a:t>
            </a:r>
            <a:endParaRPr lang="en-US" i="1" dirty="0"/>
          </a:p>
        </p:txBody>
      </p:sp>
      <p:pic>
        <p:nvPicPr>
          <p:cNvPr id="20482" name="Picture 2" descr="http://www.primitiveways.com/Images2/stone_tool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3814469"/>
            <a:ext cx="3705225" cy="2433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0266145"/>
      </p:ext>
    </p:extLst>
  </p:cSld>
  <p:clrMapOvr>
    <a:masterClrMapping/>
  </p:clrMapOvr>
  <p:transition spd="med">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799" y="0"/>
            <a:ext cx="5257801" cy="647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87105646"/>
      </p:ext>
    </p:extLst>
  </p:cSld>
  <p:clrMapOvr>
    <a:masterClrMapping/>
  </p:clrMapOvr>
  <p:transition spd="med">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0700" y="1247775"/>
            <a:ext cx="5562600" cy="4362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790700" y="304800"/>
            <a:ext cx="4572000" cy="342145"/>
          </a:xfrm>
          <a:prstGeom prst="rect">
            <a:avLst/>
          </a:prstGeom>
        </p:spPr>
        <p:txBody>
          <a:bodyPr>
            <a:spAutoFit/>
          </a:bodyPr>
          <a:lstStyle/>
          <a:p>
            <a:r>
              <a:rPr lang="en-US" dirty="0" smtClean="0"/>
              <a:t>AMEC Brand Current Probe.</a:t>
            </a:r>
            <a:endParaRPr lang="en-US" dirty="0"/>
          </a:p>
        </p:txBody>
      </p:sp>
    </p:spTree>
    <p:extLst>
      <p:ext uri="{BB962C8B-B14F-4D97-AF65-F5344CB8AC3E}">
        <p14:creationId xmlns:p14="http://schemas.microsoft.com/office/powerpoint/2010/main" xmlns="" val="1987105646"/>
      </p:ext>
    </p:extLst>
  </p:cSld>
  <p:clrMapOvr>
    <a:masterClrMapping/>
  </p:clrMapOvr>
  <p:transition spd="med">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0"/>
            <a:ext cx="6034088" cy="655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87105646"/>
      </p:ext>
    </p:extLst>
  </p:cSld>
  <p:clrMapOvr>
    <a:masterClrMapping/>
  </p:clrMapOvr>
  <p:transition spd="med">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81000"/>
            <a:ext cx="8382000" cy="6019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1451841"/>
      </p:ext>
    </p:extLst>
  </p:cSld>
  <p:clrMapOvr>
    <a:masterClrMapping/>
  </p:clrMapOvr>
  <p:transition spd="med">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4101" name="Picture 5" descr="Eaton - white backgroun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2286000"/>
            <a:ext cx="49530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4"/>
          <p:cNvPicPr>
            <a:picLocks noChangeAspect="1"/>
          </p:cNvPicPr>
          <p:nvPr/>
        </p:nvPicPr>
        <p:blipFill>
          <a:blip r:embed="rId3" cstate="print">
            <a:extLst>
              <a:ext uri="{28A0092B-C50C-407E-A947-70E740481C1C}">
                <a14:useLocalDpi xmlns:a14="http://schemas.microsoft.com/office/drawing/2010/main" xmlns="" val="0"/>
              </a:ext>
            </a:extLst>
          </a:blip>
          <a:srcRect l="1003" t="9999"/>
          <a:stretch>
            <a:fillRect/>
          </a:stretch>
        </p:blipFill>
        <p:spPr bwMode="auto">
          <a:xfrm>
            <a:off x="0" y="0"/>
            <a:ext cx="9144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813" y="3352800"/>
            <a:ext cx="9096375" cy="2971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533400"/>
            <a:ext cx="8686800" cy="281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Oval 5"/>
          <p:cNvSpPr/>
          <p:nvPr/>
        </p:nvSpPr>
        <p:spPr bwMode="auto">
          <a:xfrm>
            <a:off x="33912" y="3657600"/>
            <a:ext cx="5833488" cy="990600"/>
          </a:xfrm>
          <a:prstGeom prst="ellipse">
            <a:avLst/>
          </a:prstGeom>
          <a:noFill/>
          <a:ln w="44450"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1296788135"/>
      </p:ext>
    </p:extLst>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8174" y="3095625"/>
            <a:ext cx="1571625" cy="666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8175" y="3095625"/>
            <a:ext cx="247650" cy="666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0575" y="3248025"/>
            <a:ext cx="247650" cy="666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09800" y="0"/>
            <a:ext cx="5900738"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Oval 1"/>
          <p:cNvSpPr/>
          <p:nvPr/>
        </p:nvSpPr>
        <p:spPr bwMode="auto">
          <a:xfrm>
            <a:off x="1905000" y="1066800"/>
            <a:ext cx="3328986" cy="990600"/>
          </a:xfrm>
          <a:prstGeom prst="ellipse">
            <a:avLst/>
          </a:prstGeom>
          <a:noFill/>
          <a:ln w="44450"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480997905"/>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792162"/>
          </a:xfrm>
        </p:spPr>
        <p:txBody>
          <a:bodyPr/>
          <a:lstStyle/>
          <a:p>
            <a:r>
              <a:rPr lang="en-US" dirty="0" smtClean="0"/>
              <a:t>Certified Lamp Example</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1600200"/>
            <a:ext cx="7772399" cy="464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ight Arrow 1"/>
          <p:cNvSpPr/>
          <p:nvPr/>
        </p:nvSpPr>
        <p:spPr bwMode="auto">
          <a:xfrm>
            <a:off x="1371600" y="4953000"/>
            <a:ext cx="1447800" cy="685800"/>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2211426735"/>
      </p:ext>
    </p:extLst>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1447800"/>
            <a:ext cx="7086600" cy="18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52600" y="3276600"/>
            <a:ext cx="6172200" cy="106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52600" y="4343400"/>
            <a:ext cx="6705599" cy="106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ight Arrow 4"/>
          <p:cNvSpPr/>
          <p:nvPr/>
        </p:nvSpPr>
        <p:spPr bwMode="auto">
          <a:xfrm>
            <a:off x="911187" y="3419360"/>
            <a:ext cx="1409700" cy="781280"/>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902465" y="4486160"/>
            <a:ext cx="1409700" cy="781280"/>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7" name="Title 1"/>
          <p:cNvSpPr>
            <a:spLocks noGrp="1"/>
          </p:cNvSpPr>
          <p:nvPr>
            <p:ph type="title"/>
          </p:nvPr>
        </p:nvSpPr>
        <p:spPr>
          <a:xfrm>
            <a:off x="457200" y="274638"/>
            <a:ext cx="8229600" cy="792162"/>
          </a:xfrm>
        </p:spPr>
        <p:txBody>
          <a:bodyPr/>
          <a:lstStyle/>
          <a:p>
            <a:r>
              <a:rPr lang="en-US" dirty="0" smtClean="0"/>
              <a:t>Certified Lamp Example</a:t>
            </a:r>
            <a:endParaRPr lang="en-US" dirty="0"/>
          </a:p>
        </p:txBody>
      </p:sp>
    </p:spTree>
    <p:extLst>
      <p:ext uri="{BB962C8B-B14F-4D97-AF65-F5344CB8AC3E}">
        <p14:creationId xmlns:p14="http://schemas.microsoft.com/office/powerpoint/2010/main" xmlns="" val="2255618075"/>
      </p:ext>
    </p:extLst>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81000" y="0"/>
            <a:ext cx="8763000" cy="5715000"/>
          </a:xfrm>
          <a:prstGeom prst="rect">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 name="TextBox 2"/>
          <p:cNvSpPr txBox="1"/>
          <p:nvPr/>
        </p:nvSpPr>
        <p:spPr>
          <a:xfrm>
            <a:off x="762000" y="1143000"/>
            <a:ext cx="7772400" cy="3637919"/>
          </a:xfrm>
          <a:prstGeom prst="rect">
            <a:avLst/>
          </a:prstGeom>
          <a:noFill/>
        </p:spPr>
        <p:txBody>
          <a:bodyPr wrap="square" rtlCol="0">
            <a:spAutoFit/>
          </a:bodyPr>
          <a:lstStyle/>
          <a:p>
            <a:r>
              <a:rPr lang="en-US" sz="4800" dirty="0" smtClean="0">
                <a:solidFill>
                  <a:schemeClr val="bg1"/>
                </a:solidFill>
              </a:rPr>
              <a:t>Number 9:</a:t>
            </a:r>
          </a:p>
          <a:p>
            <a:r>
              <a:rPr lang="en-US" sz="4800" dirty="0" smtClean="0">
                <a:solidFill>
                  <a:schemeClr val="bg1"/>
                </a:solidFill>
              </a:rPr>
              <a:t>Re-Lamping or Replacing </a:t>
            </a:r>
          </a:p>
          <a:p>
            <a:r>
              <a:rPr lang="en-US" sz="4800" dirty="0" smtClean="0">
                <a:solidFill>
                  <a:schemeClr val="bg1"/>
                </a:solidFill>
              </a:rPr>
              <a:t>Airfield Lighting Fixtures “Hot”.</a:t>
            </a:r>
            <a:endParaRPr lang="en-US" sz="4800" dirty="0">
              <a:solidFill>
                <a:schemeClr val="bg1"/>
              </a:solidFill>
            </a:endParaRPr>
          </a:p>
        </p:txBody>
      </p:sp>
    </p:spTree>
    <p:extLst>
      <p:ext uri="{BB962C8B-B14F-4D97-AF65-F5344CB8AC3E}">
        <p14:creationId xmlns:p14="http://schemas.microsoft.com/office/powerpoint/2010/main" xmlns="" val="764593226"/>
      </p:ext>
    </p:extLst>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Eaton slide layout">
  <a:themeElements>
    <a:clrScheme name="Eaton Palette 2012">
      <a:dk1>
        <a:srgbClr val="000000"/>
      </a:dk1>
      <a:lt1>
        <a:srgbClr val="FFFFFF"/>
      </a:lt1>
      <a:dk2>
        <a:srgbClr val="0067CD"/>
      </a:dk2>
      <a:lt2>
        <a:srgbClr val="FFFFFF"/>
      </a:lt2>
      <a:accent1>
        <a:srgbClr val="0067C6"/>
      </a:accent1>
      <a:accent2>
        <a:srgbClr val="009900"/>
      </a:accent2>
      <a:accent3>
        <a:srgbClr val="FF0000"/>
      </a:accent3>
      <a:accent4>
        <a:srgbClr val="F88B1C"/>
      </a:accent4>
      <a:accent5>
        <a:srgbClr val="800080"/>
      </a:accent5>
      <a:accent6>
        <a:srgbClr val="FFFF00"/>
      </a:accent6>
      <a:hlink>
        <a:srgbClr val="F88B1C"/>
      </a:hlink>
      <a:folHlink>
        <a:srgbClr val="800080"/>
      </a:folHlink>
    </a:clrScheme>
    <a:fontScheme name="photo_template_june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20000"/>
          </a:spcBef>
          <a:spcAft>
            <a:spcPct val="0"/>
          </a:spcAft>
          <a:buClr>
            <a:srgbClr val="3367CD"/>
          </a:buClr>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photo_template_june2008 1">
        <a:dk1>
          <a:srgbClr val="000000"/>
        </a:dk1>
        <a:lt1>
          <a:srgbClr val="FFFFFF"/>
        </a:lt1>
        <a:dk2>
          <a:srgbClr val="0067CD"/>
        </a:dk2>
        <a:lt2>
          <a:srgbClr val="800080"/>
        </a:lt2>
        <a:accent1>
          <a:srgbClr val="009900"/>
        </a:accent1>
        <a:accent2>
          <a:srgbClr val="FF0000"/>
        </a:accent2>
        <a:accent3>
          <a:srgbClr val="FFFFFF"/>
        </a:accent3>
        <a:accent4>
          <a:srgbClr val="000000"/>
        </a:accent4>
        <a:accent5>
          <a:srgbClr val="AACAAA"/>
        </a:accent5>
        <a:accent6>
          <a:srgbClr val="E70000"/>
        </a:accent6>
        <a:hlink>
          <a:srgbClr val="FF99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1300</TotalTime>
  <Words>1819</Words>
  <Application>Microsoft Office PowerPoint</Application>
  <PresentationFormat>On-screen Show (4:3)</PresentationFormat>
  <Paragraphs>169</Paragraphs>
  <Slides>45</Slides>
  <Notes>44</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Eaton slide layout</vt:lpstr>
      <vt:lpstr>Office Theme</vt:lpstr>
      <vt:lpstr>Top Ten Airfield Lighting Maintenance and Management Mistakes</vt:lpstr>
      <vt:lpstr>Goal</vt:lpstr>
      <vt:lpstr>Slide 3</vt:lpstr>
      <vt:lpstr>Slide 4</vt:lpstr>
      <vt:lpstr>Slide 5</vt:lpstr>
      <vt:lpstr>Slide 6</vt:lpstr>
      <vt:lpstr>Certified Lamp Example</vt:lpstr>
      <vt:lpstr>Certified Lamp Example</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Title</vt:lpstr>
      <vt:lpstr>Slide 34</vt:lpstr>
      <vt:lpstr>Slide 35</vt:lpstr>
      <vt:lpstr>Slide 36</vt:lpstr>
      <vt:lpstr>Slide 37</vt:lpstr>
      <vt:lpstr>Example</vt:lpstr>
      <vt:lpstr>Slide 39</vt:lpstr>
      <vt:lpstr>Slide 40</vt:lpstr>
      <vt:lpstr>Slide 41</vt:lpstr>
      <vt:lpstr>Slide 42</vt:lpstr>
      <vt:lpstr>Slide 43</vt:lpstr>
      <vt:lpstr>Slide 44</vt:lpstr>
      <vt:lpstr>Slide 45</vt:lpstr>
    </vt:vector>
  </TitlesOfParts>
  <Company>Eaton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E0078604</dc:creator>
  <cp:lastModifiedBy>Frank</cp:lastModifiedBy>
  <cp:revision>146</cp:revision>
  <dcterms:created xsi:type="dcterms:W3CDTF">2008-07-03T18:30:43Z</dcterms:created>
  <dcterms:modified xsi:type="dcterms:W3CDTF">2014-10-23T11:45:20Z</dcterms:modified>
</cp:coreProperties>
</file>