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9" r:id="rId2"/>
    <p:sldId id="292" r:id="rId3"/>
    <p:sldId id="294" r:id="rId4"/>
    <p:sldId id="288" r:id="rId5"/>
    <p:sldId id="322" r:id="rId6"/>
    <p:sldId id="293" r:id="rId7"/>
    <p:sldId id="290" r:id="rId8"/>
    <p:sldId id="331" r:id="rId9"/>
    <p:sldId id="303" r:id="rId10"/>
    <p:sldId id="305" r:id="rId11"/>
    <p:sldId id="304" r:id="rId12"/>
    <p:sldId id="306" r:id="rId13"/>
    <p:sldId id="307" r:id="rId14"/>
    <p:sldId id="321" r:id="rId15"/>
    <p:sldId id="296" r:id="rId16"/>
    <p:sldId id="297" r:id="rId17"/>
    <p:sldId id="299" r:id="rId18"/>
    <p:sldId id="316" r:id="rId19"/>
    <p:sldId id="315" r:id="rId20"/>
    <p:sldId id="309" r:id="rId21"/>
    <p:sldId id="318" r:id="rId22"/>
    <p:sldId id="310" r:id="rId23"/>
    <p:sldId id="323" r:id="rId24"/>
    <p:sldId id="311" r:id="rId25"/>
    <p:sldId id="312" r:id="rId26"/>
    <p:sldId id="313" r:id="rId27"/>
    <p:sldId id="324" r:id="rId28"/>
    <p:sldId id="332" r:id="rId29"/>
    <p:sldId id="329" r:id="rId30"/>
    <p:sldId id="333" r:id="rId31"/>
    <p:sldId id="334" r:id="rId32"/>
    <p:sldId id="335" r:id="rId33"/>
    <p:sldId id="314" r:id="rId34"/>
    <p:sldId id="330" r:id="rId35"/>
    <p:sldId id="336" r:id="rId36"/>
    <p:sldId id="319" r:id="rId37"/>
    <p:sldId id="320" r:id="rId38"/>
    <p:sldId id="326" r:id="rId39"/>
    <p:sldId id="327" r:id="rId40"/>
    <p:sldId id="328" r:id="rId4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mmins, Scott" initials="CS" lastIdx="2" clrIdx="0">
    <p:extLst>
      <p:ext uri="{19B8F6BF-5375-455C-9EA6-DF929625EA0E}">
        <p15:presenceInfo xmlns:p15="http://schemas.microsoft.com/office/powerpoint/2012/main" userId="S-1-5-21-2110615740-1595696949-1916815836-37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C75F09"/>
    <a:srgbClr val="E632D9"/>
    <a:srgbClr val="B85808"/>
    <a:srgbClr val="009BD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9" autoAdjust="0"/>
    <p:restoredTop sz="94737" autoAdjust="0"/>
  </p:normalViewPr>
  <p:slideViewPr>
    <p:cSldViewPr>
      <p:cViewPr varScale="1">
        <p:scale>
          <a:sx n="87" d="100"/>
          <a:sy n="87" d="100"/>
        </p:scale>
        <p:origin x="63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BA4466-D7D6-4171-888B-E45B7DA6933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1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EDC6CC-E6C0-483D-8CDC-E5119CA3B5A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6EA88C-9BB5-49A6-B0C0-B678482F9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final day of the </a:t>
            </a:r>
            <a:r>
              <a:rPr lang="en-US" dirty="0" err="1"/>
              <a:t>Hershsey</a:t>
            </a:r>
            <a:r>
              <a:rPr lang="en-US" dirty="0"/>
              <a:t> Airport Conference.  This morning I will discuss RP-37. An Illuminating Engineering Society Recommended Practice for airports.  How I was developed, its purpose and how to apply it.  </a:t>
            </a:r>
          </a:p>
          <a:p>
            <a:r>
              <a:rPr lang="en-US" dirty="0"/>
              <a:t>Following this presentation will be a case study for lighting presented by Carl Johnson and Jeff May.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9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0450"/>
            <a:ext cx="85344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5F09-1A95-40AC-A667-6F6ABAFCCD95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1445-0F44-4CFC-A0F8-892412415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E8B6-B70B-46CE-9AE9-C241352DA18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0673-B2DA-48A6-94F4-E5680640E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6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noFill/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62FE-2F5B-449C-A239-E3AB30D3F72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E51B-E939-45B1-A4D3-A7B77DDD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7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0161-F8D9-4260-A83A-604C2427910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6E-D813-47ED-ACDF-E44FE866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FBE7-0D56-4EB7-A20D-69813A1ADA96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A0AE-7637-4D28-9F77-13811DCB4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002B49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of Slide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45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7086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08786-2CA1-47D9-BEF6-69A3A13954C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086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7086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82A5A-D071-477A-82E5-00B0F976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83362"/>
            <a:ext cx="2540000" cy="274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0000" y="6583362"/>
            <a:ext cx="9652000" cy="274638"/>
          </a:xfrm>
          <a:prstGeom prst="rect">
            <a:avLst/>
          </a:prstGeom>
          <a:solidFill>
            <a:srgbClr val="C75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504829" y="6556803"/>
            <a:ext cx="968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“IES-RP-37 Outdoor Lighting for Airport Environments” a New Recommended Practice for the Aviation Community.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11506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b="1" dirty="0">
                <a:solidFill>
                  <a:schemeClr val="tx1"/>
                </a:solidFill>
                <a:cs typeface="Arial" panose="020B0604020202020204" pitchFamily="34" charset="0"/>
              </a:rPr>
              <a:t>IES-RP-37-15: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solidFill>
                  <a:schemeClr val="tx1"/>
                </a:solidFill>
                <a:cs typeface="Arial" panose="020B0604020202020204" pitchFamily="34" charset="0"/>
              </a:rPr>
              <a:t>Outdoor Lighting for Airport Environments</a:t>
            </a:r>
          </a:p>
          <a:p>
            <a:endParaRPr lang="en-US" sz="3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A New Recommended Practice for the Aviation Community</a:t>
            </a:r>
          </a:p>
          <a:p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Authored by:</a:t>
            </a:r>
          </a:p>
          <a:p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The IES Aviation Lighting Committee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992" y="53089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/>
              <a:t>2017 IESALC Fall Technology Meeting</a:t>
            </a:r>
          </a:p>
          <a:p>
            <a:r>
              <a:rPr lang="en-CA" sz="2000" dirty="0"/>
              <a:t>October 23, 2017</a:t>
            </a:r>
          </a:p>
          <a:p>
            <a:r>
              <a:rPr lang="en-CA" sz="2000" dirty="0"/>
              <a:t>John J. Wujek, PE</a:t>
            </a:r>
          </a:p>
        </p:txBody>
      </p:sp>
    </p:spTree>
    <p:extLst>
      <p:ext uri="{BB962C8B-B14F-4D97-AF65-F5344CB8AC3E}">
        <p14:creationId xmlns:p14="http://schemas.microsoft.com/office/powerpoint/2010/main" val="281032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5715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Aprons:  Commercial (Air Carrier)</a:t>
            </a:r>
          </a:p>
          <a:p>
            <a:pPr lvl="2">
              <a:spcBef>
                <a:spcPts val="0"/>
              </a:spcBef>
            </a:pPr>
            <a:r>
              <a:rPr lang="en-CA" dirty="0"/>
              <a:t>Park aircraft</a:t>
            </a:r>
          </a:p>
          <a:p>
            <a:pPr lvl="2">
              <a:spcBef>
                <a:spcPts val="0"/>
              </a:spcBef>
            </a:pPr>
            <a:r>
              <a:rPr lang="en-CA" dirty="0"/>
              <a:t>Board &amp; Deplane passengers</a:t>
            </a:r>
          </a:p>
          <a:p>
            <a:pPr lvl="2">
              <a:spcBef>
                <a:spcPts val="0"/>
              </a:spcBef>
            </a:pPr>
            <a:r>
              <a:rPr lang="en-CA" dirty="0"/>
              <a:t>Baggage, Fueling</a:t>
            </a:r>
          </a:p>
          <a:p>
            <a:pPr lvl="2">
              <a:spcBef>
                <a:spcPts val="0"/>
              </a:spcBef>
            </a:pPr>
            <a:r>
              <a:rPr lang="en-CA" dirty="0"/>
              <a:t>Aircraft servicing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5540" y="855779"/>
            <a:ext cx="4201309" cy="6279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9" y="2895600"/>
            <a:ext cx="4830802" cy="36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5009213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Aprons:  Cargo Apron</a:t>
            </a:r>
          </a:p>
          <a:p>
            <a:pPr lvl="1">
              <a:spcBef>
                <a:spcPts val="0"/>
              </a:spcBef>
            </a:pPr>
            <a:r>
              <a:rPr lang="en-CA" dirty="0"/>
              <a:t>Parked cargo aircraft</a:t>
            </a:r>
          </a:p>
          <a:p>
            <a:pPr lvl="1">
              <a:spcBef>
                <a:spcPts val="0"/>
              </a:spcBef>
            </a:pPr>
            <a:r>
              <a:rPr lang="en-CA" dirty="0"/>
              <a:t>Load/Unload Cargo</a:t>
            </a:r>
          </a:p>
          <a:p>
            <a:pPr lvl="1">
              <a:spcBef>
                <a:spcPts val="0"/>
              </a:spcBef>
            </a:pPr>
            <a:r>
              <a:rPr lang="en-CA" dirty="0"/>
              <a:t>Fuel Aircraft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7302198" cy="48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5009213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Aprons:  Hangar Apron</a:t>
            </a:r>
          </a:p>
          <a:p>
            <a:pPr lvl="2">
              <a:spcBef>
                <a:spcPts val="0"/>
              </a:spcBef>
            </a:pPr>
            <a:r>
              <a:rPr lang="en-CA" dirty="0"/>
              <a:t>Temporary parked aircraft</a:t>
            </a:r>
          </a:p>
          <a:p>
            <a:pPr lvl="2">
              <a:spcBef>
                <a:spcPts val="0"/>
              </a:spcBef>
            </a:pPr>
            <a:r>
              <a:rPr lang="en-CA" dirty="0"/>
              <a:t>Maintenance checks</a:t>
            </a:r>
          </a:p>
          <a:p>
            <a:pPr lvl="2">
              <a:spcBef>
                <a:spcPts val="0"/>
              </a:spcBef>
            </a:pPr>
            <a:r>
              <a:rPr lang="en-CA" dirty="0"/>
              <a:t>Can be a diverse Aircraft mix </a:t>
            </a:r>
          </a:p>
          <a:p>
            <a:pPr lvl="2">
              <a:spcBef>
                <a:spcPts val="0"/>
              </a:spcBef>
            </a:pPr>
            <a:r>
              <a:rPr lang="en-CA" dirty="0"/>
              <a:t>Various aircraft types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39" y="1219200"/>
            <a:ext cx="48006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163543"/>
            <a:ext cx="777240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200" y="990601"/>
            <a:ext cx="65786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Within the Apron, is an Aircraft Stand:</a:t>
            </a:r>
          </a:p>
          <a:p>
            <a:pPr marL="0" indent="0">
              <a:buNone/>
            </a:pPr>
            <a:r>
              <a:rPr lang="en-CA" dirty="0"/>
              <a:t>Very Busy, Many functions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24225"/>
            <a:ext cx="41910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187173" cy="3140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1219200"/>
            <a:ext cx="4199707" cy="26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200" y="990601"/>
            <a:ext cx="65786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Within the Apron, is an Aircraft Stand:</a:t>
            </a:r>
          </a:p>
          <a:p>
            <a:pPr marL="0" indent="0">
              <a:buNone/>
            </a:pPr>
            <a:r>
              <a:rPr lang="en-CA" dirty="0"/>
              <a:t>Very Busy, Many functions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3" y="2269191"/>
            <a:ext cx="5163557" cy="422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978075"/>
            <a:ext cx="5448423" cy="54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section defines the activities and operations on the Airport:</a:t>
            </a:r>
          </a:p>
          <a:p>
            <a:pPr lvl="1"/>
            <a:r>
              <a:rPr lang="en-CA" dirty="0"/>
              <a:t>Landside Areas</a:t>
            </a:r>
          </a:p>
          <a:p>
            <a:pPr lvl="2"/>
            <a:r>
              <a:rPr lang="en-CA" dirty="0"/>
              <a:t>Departure / Arrival Areas</a:t>
            </a:r>
          </a:p>
          <a:p>
            <a:pPr lvl="2"/>
            <a:r>
              <a:rPr lang="en-CA" dirty="0"/>
              <a:t>Walkways from Parking to Terminal</a:t>
            </a:r>
          </a:p>
          <a:p>
            <a:pPr lvl="2"/>
            <a:r>
              <a:rPr lang="en-CA" dirty="0"/>
              <a:t>Roadway systems surrounding the Terminal</a:t>
            </a:r>
          </a:p>
          <a:p>
            <a:pPr lvl="2"/>
            <a:r>
              <a:rPr lang="en-CA" dirty="0"/>
              <a:t>Directional signage </a:t>
            </a:r>
          </a:p>
          <a:p>
            <a:pPr lvl="2"/>
            <a:r>
              <a:rPr lang="en-CA" dirty="0"/>
              <a:t>Secured access points</a:t>
            </a:r>
          </a:p>
          <a:p>
            <a:pPr lvl="2"/>
            <a:r>
              <a:rPr lang="en-CA" dirty="0"/>
              <a:t>Surface parking and garage parking</a:t>
            </a:r>
          </a:p>
          <a:p>
            <a:pPr lvl="1"/>
            <a:r>
              <a:rPr lang="en-CA" dirty="0"/>
              <a:t>Tunnel lighting, under taxiways</a:t>
            </a:r>
          </a:p>
          <a:p>
            <a:pPr lvl="1"/>
            <a:r>
              <a:rPr lang="en-CA" dirty="0"/>
              <a:t>Laser sensitive areas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600450" cy="4800600"/>
          </a:xfrm>
          <a:prstGeom prst="rect">
            <a:avLst/>
          </a:prstGeom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91937" y="6218237"/>
            <a:ext cx="1161826" cy="365125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5844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54101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will be unique to each airport based on operations and layout of the airport.</a:t>
            </a:r>
          </a:p>
          <a:p>
            <a:pPr marL="0" indent="0">
              <a:buNone/>
            </a:pPr>
            <a:r>
              <a:rPr lang="en-CA" dirty="0"/>
              <a:t>Visual issues include how lighting design for a task impacts other areas:</a:t>
            </a:r>
          </a:p>
          <a:p>
            <a:pPr marL="0" indent="0">
              <a:buNone/>
            </a:pPr>
            <a:r>
              <a:rPr lang="en-CA" dirty="0"/>
              <a:t>The designer must consider the effect of the lighting design on the:</a:t>
            </a:r>
          </a:p>
          <a:p>
            <a:pPr lvl="1"/>
            <a:r>
              <a:rPr lang="en-CA" dirty="0"/>
              <a:t>Airport Geometry</a:t>
            </a:r>
          </a:p>
          <a:p>
            <a:pPr lvl="1"/>
            <a:r>
              <a:rPr lang="en-CA" dirty="0"/>
              <a:t>Control Tower</a:t>
            </a:r>
          </a:p>
          <a:p>
            <a:pPr lvl="1"/>
            <a:r>
              <a:rPr lang="en-CA" dirty="0"/>
              <a:t>Pilot</a:t>
            </a:r>
          </a:p>
          <a:p>
            <a:pPr lvl="1"/>
            <a:r>
              <a:rPr lang="en-CA" dirty="0"/>
              <a:t>Pedestrian and Driver Conflicts (landside)</a:t>
            </a:r>
          </a:p>
          <a:p>
            <a:pPr lvl="1"/>
            <a:r>
              <a:rPr lang="en-CA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01041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Airport Geometry:</a:t>
            </a:r>
          </a:p>
          <a:p>
            <a:pPr lvl="1"/>
            <a:r>
              <a:rPr lang="en-CA" dirty="0"/>
              <a:t>Approach Areas</a:t>
            </a:r>
          </a:p>
          <a:p>
            <a:pPr lvl="1"/>
            <a:r>
              <a:rPr lang="en-CA" dirty="0"/>
              <a:t>Height restrictions</a:t>
            </a:r>
          </a:p>
          <a:p>
            <a:pPr lvl="1"/>
            <a:r>
              <a:rPr lang="en-CA" dirty="0"/>
              <a:t>Part 77 surfaces</a:t>
            </a:r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94776"/>
            <a:ext cx="4751238" cy="310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097240"/>
            <a:ext cx="4751238" cy="229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2800"/>
            <a:ext cx="6280722" cy="25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based on Airport Geometry:</a:t>
            </a:r>
          </a:p>
          <a:p>
            <a:pPr lvl="1"/>
            <a:r>
              <a:rPr lang="en-CA" dirty="0"/>
              <a:t>Imaginary Surfaces</a:t>
            </a:r>
          </a:p>
          <a:p>
            <a:pPr lvl="1"/>
            <a:r>
              <a:rPr lang="en-CA" dirty="0"/>
              <a:t>Approach Slopes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524000"/>
            <a:ext cx="7239000" cy="49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8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Control Tower:</a:t>
            </a:r>
          </a:p>
          <a:p>
            <a:pPr lvl="1"/>
            <a:r>
              <a:rPr lang="en-CA" dirty="0"/>
              <a:t>Reflected light can be troublesome</a:t>
            </a:r>
          </a:p>
          <a:p>
            <a:pPr lvl="1"/>
            <a:r>
              <a:rPr lang="en-CA" dirty="0"/>
              <a:t>Controllers vision should not be impaired by glare or obtrusive light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5" y="2688194"/>
            <a:ext cx="5474965" cy="364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99" y="2688195"/>
            <a:ext cx="6257101" cy="3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RP-37?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929015"/>
            <a:ext cx="11506200" cy="5333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2005 IES-ALC formed the sub-committee for Recommended Practice to update the old RP-14-87 </a:t>
            </a:r>
            <a:endParaRPr lang="en-CA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cs typeface="Arial" panose="020B0604020202020204" pitchFamily="34" charset="0"/>
              </a:rPr>
              <a:t>The IES RP-37 sub-committee is comprised of :</a:t>
            </a:r>
          </a:p>
          <a:p>
            <a:pPr lvl="1"/>
            <a:r>
              <a:rPr lang="en-CA" dirty="0">
                <a:cs typeface="Arial" panose="020B0604020202020204" pitchFamily="34" charset="0"/>
              </a:rPr>
              <a:t>Airports</a:t>
            </a:r>
          </a:p>
          <a:p>
            <a:pPr lvl="1"/>
            <a:r>
              <a:rPr lang="en-CA" dirty="0">
                <a:cs typeface="Arial" panose="020B0604020202020204" pitchFamily="34" charset="0"/>
              </a:rPr>
              <a:t>Manufacturers</a:t>
            </a:r>
          </a:p>
          <a:p>
            <a:pPr lvl="1"/>
            <a:r>
              <a:rPr lang="en-CA" dirty="0">
                <a:cs typeface="Arial" panose="020B0604020202020204" pitchFamily="34" charset="0"/>
              </a:rPr>
              <a:t>Designers</a:t>
            </a:r>
          </a:p>
          <a:p>
            <a:pPr lvl="1"/>
            <a:r>
              <a:rPr lang="en-CA" dirty="0">
                <a:cs typeface="Arial" panose="020B0604020202020204" pitchFamily="34" charset="0"/>
              </a:rPr>
              <a:t>Contractors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629400" y="2819400"/>
            <a:ext cx="3810000" cy="3429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cs typeface="Arial" panose="020B0604020202020204" pitchFamily="34" charset="0"/>
              </a:rPr>
              <a:t>Sub-Committee members included: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Richard Larivee, Sub, Chair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Fred Loeffler, Vice –Chair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John Wujek, Secretary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E. Alf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Carl Johnson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H.C. Johnson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H. McKee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A. </a:t>
            </a:r>
            <a:r>
              <a:rPr lang="en-CA" sz="1800" dirty="0" err="1">
                <a:cs typeface="Arial" panose="020B0604020202020204" pitchFamily="34" charset="0"/>
              </a:rPr>
              <a:t>Seiterle</a:t>
            </a:r>
            <a:endParaRPr lang="en-CA" sz="1800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Irwin Smiley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M. </a:t>
            </a:r>
            <a:r>
              <a:rPr lang="en-CA" sz="1800" dirty="0" err="1">
                <a:cs typeface="Arial" panose="020B0604020202020204" pitchFamily="34" charset="0"/>
              </a:rPr>
              <a:t>Tebeau</a:t>
            </a:r>
            <a:endParaRPr lang="en-CA" sz="1800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cs typeface="Arial" panose="020B0604020202020204" pitchFamily="34" charset="0"/>
              </a:rPr>
              <a:t>C. </a:t>
            </a:r>
            <a:r>
              <a:rPr lang="en-CA" sz="1800" dirty="0" err="1">
                <a:cs typeface="Arial" panose="020B0604020202020204" pitchFamily="34" charset="0"/>
              </a:rPr>
              <a:t>Twibell</a:t>
            </a: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2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5105400" cy="3047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Pilot:</a:t>
            </a:r>
          </a:p>
          <a:p>
            <a:pPr lvl="1"/>
            <a:r>
              <a:rPr lang="en-CA" dirty="0"/>
              <a:t>Approaching Airport</a:t>
            </a:r>
          </a:p>
          <a:p>
            <a:pPr lvl="1"/>
            <a:r>
              <a:rPr lang="en-CA" dirty="0"/>
              <a:t>Rollout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22" y="1219200"/>
            <a:ext cx="6497537" cy="476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0" y="3040571"/>
            <a:ext cx="4526070" cy="2941129"/>
          </a:xfrm>
          <a:prstGeom prst="rect">
            <a:avLst/>
          </a:prstGeom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6600" y="6210299"/>
            <a:ext cx="1161826" cy="365125"/>
          </a:xfrm>
        </p:spPr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1428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5105400" cy="3047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Pilot:</a:t>
            </a:r>
          </a:p>
          <a:p>
            <a:pPr lvl="1"/>
            <a:r>
              <a:rPr lang="en-CA" dirty="0"/>
              <a:t>Taxiing</a:t>
            </a:r>
          </a:p>
          <a:p>
            <a:pPr lvl="1"/>
            <a:r>
              <a:rPr lang="en-CA" dirty="0"/>
              <a:t>Parking the Aircraft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" y="3429000"/>
            <a:ext cx="459867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14083"/>
            <a:ext cx="6639767" cy="3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Pedestrian and Driver Conflicts (landside):</a:t>
            </a:r>
          </a:p>
          <a:p>
            <a:pPr lvl="1"/>
            <a:r>
              <a:rPr lang="en-CA" dirty="0"/>
              <a:t>Magnitude of pedestrian flow is related to quantity of aircraft arrivals and departures</a:t>
            </a:r>
          </a:p>
          <a:p>
            <a:pPr lvl="1"/>
            <a:r>
              <a:rPr lang="en-CA" dirty="0"/>
              <a:t>Moving and stopped vehicles in the areas</a:t>
            </a:r>
          </a:p>
          <a:p>
            <a:pPr lvl="1"/>
            <a:r>
              <a:rPr lang="en-CA" dirty="0"/>
              <a:t>Distractions and unfamiliarity with services</a:t>
            </a:r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2057400"/>
            <a:ext cx="325755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43001"/>
            <a:ext cx="3733800" cy="27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6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05156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Pedestrian and Driver Conflicts (landside):</a:t>
            </a:r>
          </a:p>
          <a:p>
            <a:pPr lvl="1"/>
            <a:r>
              <a:rPr lang="en-CA" dirty="0"/>
              <a:t>This section adapted from ANSI/IES RP-8-14 American National Standard for Roadway Lighting</a:t>
            </a:r>
          </a:p>
          <a:p>
            <a:pPr lvl="1">
              <a:spcBef>
                <a:spcPts val="0"/>
              </a:spcBef>
            </a:pPr>
            <a:r>
              <a:rPr lang="en-CA" dirty="0"/>
              <a:t>All airport “Pedestrian Conflict Areas”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CA" dirty="0"/>
              <a:t>   are classified as “High”</a:t>
            </a:r>
          </a:p>
          <a:p>
            <a:pPr lvl="1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6" y="3351234"/>
            <a:ext cx="6667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4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3.0 Visual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11430000" cy="54101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Visual issues for Security (both airside and landside):</a:t>
            </a:r>
          </a:p>
          <a:p>
            <a:pPr lvl="1"/>
            <a:r>
              <a:rPr lang="en-CA" dirty="0"/>
              <a:t>Maintain security of aircraft, aircraft perimeter</a:t>
            </a:r>
          </a:p>
          <a:p>
            <a:pPr lvl="1"/>
            <a:r>
              <a:rPr lang="en-CA" dirty="0"/>
              <a:t>Consider walkways and pathways</a:t>
            </a:r>
          </a:p>
          <a:p>
            <a:pPr lvl="1"/>
            <a:r>
              <a:rPr lang="en-CA" dirty="0"/>
              <a:t>Parking areas</a:t>
            </a:r>
          </a:p>
          <a:p>
            <a:pPr lvl="1"/>
            <a:r>
              <a:rPr lang="en-CA" dirty="0"/>
              <a:t>Keep line of sight open</a:t>
            </a:r>
          </a:p>
          <a:p>
            <a:pPr lvl="1"/>
            <a:r>
              <a:rPr lang="en-CA" dirty="0"/>
              <a:t>No hard corners/hiding places</a:t>
            </a:r>
          </a:p>
          <a:p>
            <a:pPr lvl="1"/>
            <a:r>
              <a:rPr lang="en-CA" dirty="0"/>
              <a:t>Tree canopies min. of 7ft above ground</a:t>
            </a:r>
          </a:p>
          <a:p>
            <a:pPr lvl="1"/>
            <a:r>
              <a:rPr lang="en-CA" dirty="0" err="1"/>
              <a:t>Softscape</a:t>
            </a:r>
            <a:r>
              <a:rPr lang="en-CA" dirty="0"/>
              <a:t> landscapes kept low</a:t>
            </a:r>
          </a:p>
          <a:p>
            <a:pPr lvl="1"/>
            <a:r>
              <a:rPr lang="en-CA" dirty="0"/>
              <a:t>Safety enhanced when people can see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CA" dirty="0"/>
              <a:t>    each other beyond 30 feet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CA" dirty="0"/>
              <a:t>	(fight or flee)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75" y="2209800"/>
            <a:ext cx="5413225" cy="406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11430000" cy="545404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section contains design information for lighting the airport environment.  Design Criteria is provided in Tabular form to be used with guidance provided.</a:t>
            </a:r>
          </a:p>
          <a:p>
            <a:pPr lvl="1"/>
            <a:r>
              <a:rPr lang="en-CA" dirty="0"/>
              <a:t>Codes, ordinances or mandates can supersede any of the IES criteria.</a:t>
            </a:r>
          </a:p>
          <a:p>
            <a:pPr lvl="1"/>
            <a:r>
              <a:rPr lang="en-CA" dirty="0"/>
              <a:t>This document does not supersede any government regulation, safety criteria or the Authority Having Jurisdiction</a:t>
            </a:r>
          </a:p>
          <a:p>
            <a:pPr lvl="1"/>
            <a:r>
              <a:rPr lang="en-CA" dirty="0"/>
              <a:t>Guidance Documents exist and designer should be familiar with:</a:t>
            </a:r>
          </a:p>
          <a:p>
            <a:pPr lvl="2"/>
            <a:r>
              <a:rPr lang="en-CA" dirty="0"/>
              <a:t>FAA AC 150/5300-13 Airport Design</a:t>
            </a:r>
          </a:p>
          <a:p>
            <a:pPr lvl="2"/>
            <a:r>
              <a:rPr lang="en-CA" dirty="0"/>
              <a:t>ICAO Aerodrome Manuals</a:t>
            </a:r>
          </a:p>
          <a:p>
            <a:pPr lvl="2"/>
            <a:r>
              <a:rPr lang="en-CA" dirty="0"/>
              <a:t>European Standards</a:t>
            </a:r>
          </a:p>
          <a:p>
            <a:pPr lvl="1"/>
            <a:r>
              <a:rPr lang="en-CA" dirty="0"/>
              <a:t>Lighting design should avoid objectional spill light and glare</a:t>
            </a:r>
          </a:p>
          <a:p>
            <a:pPr marL="91440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86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44958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Criteria Tables: </a:t>
            </a:r>
          </a:p>
          <a:p>
            <a:pPr marL="0" indent="0">
              <a:buNone/>
            </a:pPr>
            <a:r>
              <a:rPr lang="en-CA" dirty="0"/>
              <a:t>Table 1-Airside Areas</a:t>
            </a:r>
          </a:p>
          <a:p>
            <a:pPr lvl="1"/>
            <a:r>
              <a:rPr lang="en-CA" dirty="0"/>
              <a:t>Aprons</a:t>
            </a:r>
          </a:p>
          <a:p>
            <a:pPr lvl="1"/>
            <a:r>
              <a:rPr lang="en-CA" dirty="0"/>
              <a:t>De-Icing areas</a:t>
            </a:r>
          </a:p>
          <a:p>
            <a:pPr lvl="1"/>
            <a:r>
              <a:rPr lang="en-CA" dirty="0"/>
              <a:t>This document does not supersede any government regulation, safety criteria or the Authority </a:t>
            </a:r>
          </a:p>
          <a:p>
            <a:pPr marL="0" indent="0">
              <a:buNone/>
            </a:pPr>
            <a:endParaRPr lang="en-CA" dirty="0"/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6657975" cy="5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6477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Criteria: </a:t>
            </a:r>
          </a:p>
          <a:p>
            <a:pPr marL="0" indent="0">
              <a:buNone/>
            </a:pPr>
            <a:r>
              <a:rPr lang="en-CA" dirty="0"/>
              <a:t>Aircraft stands can accommodate multiple aircraft types, dimensional data and pilots eye position </a:t>
            </a:r>
          </a:p>
          <a:p>
            <a:pPr marL="0" indent="0">
              <a:buNone/>
            </a:pPr>
            <a:endParaRPr lang="en-CA" dirty="0"/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6725">
            <a:off x="7695045" y="1315179"/>
            <a:ext cx="3402678" cy="48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of poles should minimize glare to pilot.  Mounting height of luminaires should be at least 2X the pilots eye position height for largest design aircraft at the stand.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0" y="2819400"/>
            <a:ext cx="10145059" cy="33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10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61722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Design: </a:t>
            </a:r>
          </a:p>
          <a:p>
            <a:pPr lvl="1"/>
            <a:r>
              <a:rPr lang="en-CA" dirty="0"/>
              <a:t>Provide light directed to aircraft stand from two or more directions</a:t>
            </a:r>
          </a:p>
          <a:p>
            <a:pPr lvl="1"/>
            <a:r>
              <a:rPr lang="en-CA" dirty="0"/>
              <a:t>Shadows on the apron can impact efficiencies, goal is to minimize shadows</a:t>
            </a:r>
          </a:p>
          <a:p>
            <a:pPr lvl="1"/>
            <a:r>
              <a:rPr lang="en-CA" dirty="0"/>
              <a:t>Shadows are created when light poles are omitted between aircraft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973899"/>
            <a:ext cx="4800600" cy="54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5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RP-37?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506200" cy="52577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IES RP-37 was preceded by RP-14-87 from 1987.  The old RP provided good general information but………</a:t>
            </a:r>
          </a:p>
          <a:p>
            <a:r>
              <a:rPr lang="en-CA" dirty="0"/>
              <a:t>Where do you put the light on the apron?</a:t>
            </a:r>
          </a:p>
          <a:p>
            <a:r>
              <a:rPr lang="en-CA" dirty="0"/>
              <a:t>How much light on the apron?</a:t>
            </a:r>
          </a:p>
          <a:p>
            <a:r>
              <a:rPr lang="en-CA" dirty="0"/>
              <a:t>What defines the apron?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These questions and the need to educate new personnel to the airport environment with respect to lighting design provided the spark to develop RP-37.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3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54864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Good lighting design: </a:t>
            </a:r>
          </a:p>
          <a:p>
            <a:pPr lvl="1"/>
            <a:r>
              <a:rPr lang="en-CA" dirty="0"/>
              <a:t>Provides uniform lighting on apron</a:t>
            </a:r>
          </a:p>
          <a:p>
            <a:pPr lvl="1"/>
            <a:r>
              <a:rPr lang="en-CA" dirty="0"/>
              <a:t>Decreases shadow on apron </a:t>
            </a:r>
          </a:p>
          <a:p>
            <a:pPr lvl="1"/>
            <a:r>
              <a:rPr lang="en-CA" dirty="0"/>
              <a:t>Minimizes pilot glare</a:t>
            </a:r>
          </a:p>
          <a:p>
            <a:pPr lvl="1"/>
            <a:r>
              <a:rPr lang="en-CA" dirty="0"/>
              <a:t>Light is </a:t>
            </a:r>
            <a:r>
              <a:rPr lang="en-CA" dirty="0" err="1"/>
              <a:t>cutoff</a:t>
            </a:r>
            <a:r>
              <a:rPr lang="en-CA" dirty="0"/>
              <a:t> outside the area to be illuminated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5990225" cy="4492669"/>
          </a:xfrm>
          <a:prstGeom prst="rect">
            <a:avLst/>
          </a:prstGeom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6600" y="6172200"/>
            <a:ext cx="1161826" cy="365125"/>
          </a:xfrm>
        </p:spPr>
        <p:txBody>
          <a:bodyPr/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69530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57912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Fueling areas: </a:t>
            </a:r>
          </a:p>
          <a:p>
            <a:pPr lvl="1"/>
            <a:r>
              <a:rPr lang="en-CA" dirty="0"/>
              <a:t>Provides increased lighting for loading areas</a:t>
            </a:r>
          </a:p>
          <a:p>
            <a:pPr lvl="1"/>
            <a:r>
              <a:rPr lang="en-CA" dirty="0"/>
              <a:t>Minimizes glare</a:t>
            </a:r>
          </a:p>
          <a:p>
            <a:pPr lvl="1"/>
            <a:r>
              <a:rPr lang="en-CA" dirty="0"/>
              <a:t>Light is </a:t>
            </a:r>
            <a:r>
              <a:rPr lang="en-CA" dirty="0" err="1"/>
              <a:t>cutoff</a:t>
            </a:r>
            <a:r>
              <a:rPr lang="en-CA" dirty="0"/>
              <a:t> outside the area to be illuminated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6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11582400" cy="72964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De-icing areas can be located at locations where poles cannot be installed, use of equipment mounted lights may be required.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6598920" cy="43885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76200" y="1981200"/>
            <a:ext cx="5334000" cy="35052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Coordinate </a:t>
            </a:r>
            <a:r>
              <a:rPr lang="en-CA" dirty="0" err="1"/>
              <a:t>deicing</a:t>
            </a:r>
            <a:r>
              <a:rPr lang="en-CA" dirty="0"/>
              <a:t> operations:  </a:t>
            </a:r>
          </a:p>
          <a:p>
            <a:pPr lvl="1"/>
            <a:r>
              <a:rPr lang="en-CA" dirty="0"/>
              <a:t>Surface height restrictions</a:t>
            </a:r>
          </a:p>
          <a:p>
            <a:pPr lvl="1"/>
            <a:r>
              <a:rPr lang="en-CA" dirty="0"/>
              <a:t>Approach aircraft </a:t>
            </a:r>
          </a:p>
          <a:p>
            <a:pPr lvl="1"/>
            <a:r>
              <a:rPr lang="en-CA" dirty="0"/>
              <a:t>Glare from deice operations</a:t>
            </a:r>
          </a:p>
        </p:txBody>
      </p:sp>
    </p:spTree>
    <p:extLst>
      <p:ext uri="{BB962C8B-B14F-4D97-AF65-F5344CB8AC3E}">
        <p14:creationId xmlns:p14="http://schemas.microsoft.com/office/powerpoint/2010/main" val="2925512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4470194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Criteria Tables: </a:t>
            </a:r>
          </a:p>
          <a:p>
            <a:pPr marL="0" indent="0">
              <a:buNone/>
            </a:pPr>
            <a:r>
              <a:rPr lang="en-CA" dirty="0"/>
              <a:t>Table 1- Landside Areas </a:t>
            </a:r>
          </a:p>
          <a:p>
            <a:pPr lvl="1"/>
            <a:r>
              <a:rPr lang="en-CA" dirty="0"/>
              <a:t>Departures/arrivals</a:t>
            </a:r>
          </a:p>
          <a:p>
            <a:pPr lvl="1"/>
            <a:r>
              <a:rPr lang="en-CA" dirty="0"/>
              <a:t>Road systems</a:t>
            </a:r>
          </a:p>
          <a:p>
            <a:pPr lvl="1"/>
            <a:r>
              <a:rPr lang="en-CA" dirty="0"/>
              <a:t>Parking</a:t>
            </a:r>
          </a:p>
          <a:p>
            <a:pPr lvl="1"/>
            <a:r>
              <a:rPr lang="en-CA" dirty="0"/>
              <a:t>Landscaped areas</a:t>
            </a:r>
          </a:p>
          <a:p>
            <a:pPr lvl="1"/>
            <a:r>
              <a:rPr lang="en-CA" dirty="0" err="1"/>
              <a:t>Vechicle</a:t>
            </a:r>
            <a:r>
              <a:rPr lang="en-CA" dirty="0"/>
              <a:t> tolls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194" y="1119737"/>
            <a:ext cx="6750256" cy="50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3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4470194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Criteria: </a:t>
            </a:r>
          </a:p>
          <a:p>
            <a:pPr marL="0" indent="0">
              <a:buNone/>
            </a:pPr>
            <a:r>
              <a:rPr lang="en-CA" dirty="0"/>
              <a:t>Landside Areas </a:t>
            </a:r>
          </a:p>
          <a:p>
            <a:pPr lvl="1"/>
            <a:r>
              <a:rPr lang="en-CA" dirty="0"/>
              <a:t>Walkways to/from parking and rental cars</a:t>
            </a:r>
          </a:p>
          <a:p>
            <a:pPr lvl="1"/>
            <a:r>
              <a:rPr lang="en-CA" dirty="0"/>
              <a:t>Illuminate area at least 30 feet around the walkway for security and visual recognition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3" y="1066614"/>
            <a:ext cx="7010647" cy="52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5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7239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Criteria: </a:t>
            </a:r>
          </a:p>
          <a:p>
            <a:pPr marL="0" indent="0">
              <a:buNone/>
            </a:pPr>
            <a:r>
              <a:rPr lang="en-CA" dirty="0"/>
              <a:t>Roadside / Pedestrian Areas </a:t>
            </a:r>
          </a:p>
          <a:p>
            <a:pPr lvl="1"/>
            <a:r>
              <a:rPr lang="en-CA" dirty="0"/>
              <a:t>Conflict areas to be well illuminated</a:t>
            </a:r>
          </a:p>
          <a:p>
            <a:pPr lvl="1"/>
            <a:r>
              <a:rPr lang="en-CA" dirty="0"/>
              <a:t>Provide luminance of pedestrians for vehicle drivers to visually acquire</a:t>
            </a:r>
          </a:p>
          <a:p>
            <a:pPr lvl="1"/>
            <a:r>
              <a:rPr lang="en-CA" dirty="0"/>
              <a:t>Avoid lights only at cross walks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117600"/>
            <a:ext cx="3962400" cy="528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24" y="4057853"/>
            <a:ext cx="3657600" cy="2342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51596"/>
            <a:ext cx="3508248" cy="23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9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4.0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83058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 Criteria Tables: </a:t>
            </a:r>
          </a:p>
          <a:p>
            <a:pPr marL="0" indent="0">
              <a:buNone/>
            </a:pPr>
            <a:r>
              <a:rPr lang="en-CA" dirty="0"/>
              <a:t>Other Airside Areas, Industrial areas / Activities on and around an airport are provided in Table 3.</a:t>
            </a:r>
          </a:p>
          <a:p>
            <a:pPr lvl="1"/>
            <a:r>
              <a:rPr lang="en-CA" dirty="0"/>
              <a:t>De-icing vehicle loading areas</a:t>
            </a:r>
          </a:p>
          <a:p>
            <a:pPr lvl="1"/>
            <a:r>
              <a:rPr lang="en-CA" dirty="0"/>
              <a:t>Loading and unloading of fuels and liquids</a:t>
            </a:r>
          </a:p>
          <a:p>
            <a:pPr lvl="1"/>
            <a:r>
              <a:rPr lang="en-CA" dirty="0"/>
              <a:t>Fuel tank fields</a:t>
            </a:r>
          </a:p>
          <a:p>
            <a:pPr lvl="1"/>
            <a:r>
              <a:rPr lang="en-CA" dirty="0"/>
              <a:t>Outdoor electrical equipment</a:t>
            </a:r>
          </a:p>
          <a:p>
            <a:pPr marL="0" indent="0">
              <a:buNone/>
            </a:pPr>
            <a:endParaRPr lang="en-CA" dirty="0"/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156">
            <a:off x="8351456" y="1474371"/>
            <a:ext cx="2637359" cy="46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8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5.0 Essential Safety and Security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section contains information for safety and security lighting for public egress and safety.  Guidance is given for:</a:t>
            </a:r>
          </a:p>
          <a:p>
            <a:pPr lvl="1"/>
            <a:r>
              <a:rPr lang="en-CA" dirty="0"/>
              <a:t>Exit Lighting – To Apron Area from the Building</a:t>
            </a:r>
          </a:p>
          <a:p>
            <a:pPr lvl="1"/>
            <a:r>
              <a:rPr lang="en-CA" dirty="0"/>
              <a:t>Coordinate with the facilities back-up power system:</a:t>
            </a:r>
          </a:p>
          <a:p>
            <a:pPr lvl="2"/>
            <a:r>
              <a:rPr lang="en-CA" dirty="0"/>
              <a:t>Design duration of power outage</a:t>
            </a:r>
          </a:p>
          <a:p>
            <a:pPr lvl="2"/>
            <a:r>
              <a:rPr lang="en-CA" dirty="0"/>
              <a:t>Available power capacity of the standby systems</a:t>
            </a:r>
          </a:p>
          <a:p>
            <a:pPr lvl="2"/>
            <a:r>
              <a:rPr lang="en-CA" dirty="0"/>
              <a:t>Restrike time of HID lamps</a:t>
            </a:r>
          </a:p>
          <a:p>
            <a:pPr lvl="2"/>
            <a:r>
              <a:rPr lang="en-CA" dirty="0"/>
              <a:t>Review with AHJ </a:t>
            </a:r>
          </a:p>
          <a:p>
            <a:pPr marL="91440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657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6.0 Environmental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section contains guidance for lighting design with respect for the environment, neighbors and future generations.</a:t>
            </a:r>
          </a:p>
          <a:p>
            <a:pPr lvl="1"/>
            <a:r>
              <a:rPr lang="en-CA" dirty="0"/>
              <a:t>Light Pollution and Light Trespass</a:t>
            </a:r>
          </a:p>
          <a:p>
            <a:pPr lvl="1"/>
            <a:r>
              <a:rPr lang="en-CA" dirty="0"/>
              <a:t>Boundary Limit Concepts</a:t>
            </a:r>
          </a:p>
          <a:p>
            <a:pPr lvl="1"/>
            <a:r>
              <a:rPr lang="en-CA" dirty="0"/>
              <a:t>Lighting Ordinances</a:t>
            </a:r>
          </a:p>
          <a:p>
            <a:pPr lvl="1"/>
            <a:r>
              <a:rPr lang="en-CA" dirty="0"/>
              <a:t>Outdoor Site-Lighting Performance (OSP)</a:t>
            </a:r>
          </a:p>
          <a:p>
            <a:pPr lvl="1"/>
            <a:r>
              <a:rPr lang="en-CA" dirty="0"/>
              <a:t>Leadership in Energy and Environmental Design (LEED)</a:t>
            </a:r>
          </a:p>
          <a:p>
            <a:pPr lvl="1"/>
            <a:r>
              <a:rPr lang="en-CA" dirty="0"/>
              <a:t>Ecological Aspects</a:t>
            </a:r>
          </a:p>
          <a:p>
            <a:pPr lvl="1"/>
            <a:r>
              <a:rPr lang="en-CA" dirty="0"/>
              <a:t>Sustainable Development</a:t>
            </a:r>
          </a:p>
          <a:p>
            <a:pPr marL="91440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2667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Annex A through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46759"/>
            <a:ext cx="11430000" cy="553024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Annex information is provided from other documents to provide lighting criteria and information:</a:t>
            </a:r>
          </a:p>
          <a:p>
            <a:pPr lvl="1"/>
            <a:r>
              <a:rPr lang="en-CA" dirty="0"/>
              <a:t>Values for Roadways, pedestrian areas</a:t>
            </a:r>
          </a:p>
          <a:p>
            <a:pPr lvl="1"/>
            <a:r>
              <a:rPr lang="en-CA" dirty="0"/>
              <a:t>Field Measurements and performance criteria</a:t>
            </a:r>
          </a:p>
          <a:p>
            <a:pPr lvl="1"/>
            <a:r>
              <a:rPr lang="en-CA" dirty="0"/>
              <a:t>Maintenance Considerations</a:t>
            </a:r>
          </a:p>
          <a:p>
            <a:pPr lvl="1"/>
            <a:r>
              <a:rPr lang="en-CA" dirty="0"/>
              <a:t>Lighting Equipment</a:t>
            </a:r>
          </a:p>
          <a:p>
            <a:pPr lvl="1"/>
            <a:r>
              <a:rPr lang="en-CA" dirty="0"/>
              <a:t>Economic Considerations</a:t>
            </a:r>
          </a:p>
          <a:p>
            <a:pPr lvl="1"/>
            <a:r>
              <a:rPr lang="en-CA" dirty="0"/>
              <a:t>Aviation Glossary</a:t>
            </a:r>
          </a:p>
          <a:p>
            <a:pPr lvl="1"/>
            <a:r>
              <a:rPr lang="en-CA" dirty="0"/>
              <a:t>References</a:t>
            </a:r>
          </a:p>
          <a:p>
            <a:pPr lvl="1"/>
            <a:r>
              <a:rPr lang="en-CA" dirty="0"/>
              <a:t>Suggested Reading</a:t>
            </a:r>
          </a:p>
          <a:p>
            <a:pPr lvl="1"/>
            <a:r>
              <a:rPr lang="en-CA" dirty="0"/>
              <a:t>Lighting Terms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79680" y="6140027"/>
            <a:ext cx="51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9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RP-37?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2"/>
            <a:ext cx="11506200" cy="108888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Several Airport authorities and organizations have provided some guidance on the location and quantity of lighting at airports over the years. 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3682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ICAO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223682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96021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9901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183030" y="2860236"/>
            <a:ext cx="1563849" cy="12055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021687" y="2860236"/>
            <a:ext cx="1641022" cy="122530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4637976"/>
            <a:ext cx="11277600" cy="1762824"/>
          </a:xfrm>
        </p:spPr>
        <p:txBody>
          <a:bodyPr/>
          <a:lstStyle/>
          <a:p>
            <a:r>
              <a:rPr lang="en-CA" dirty="0"/>
              <a:t>All varying standards and recommendations on Lighting…….So,</a:t>
            </a:r>
          </a:p>
        </p:txBody>
      </p:sp>
    </p:spTree>
    <p:extLst>
      <p:ext uri="{BB962C8B-B14F-4D97-AF65-F5344CB8AC3E}">
        <p14:creationId xmlns:p14="http://schemas.microsoft.com/office/powerpoint/2010/main" val="1737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or Comments?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1524000" y="2057400"/>
            <a:ext cx="8534400" cy="2734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fr-FR" b="1" dirty="0"/>
              <a:t>Richard </a:t>
            </a:r>
            <a:r>
              <a:rPr lang="fr-FR" b="1" dirty="0" err="1"/>
              <a:t>Larivée</a:t>
            </a:r>
            <a:r>
              <a:rPr lang="fr-FR" b="1" dirty="0"/>
              <a:t>, P.E.,  Chair IES RP-37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fr-FR" b="1" dirty="0"/>
              <a:t>IESALC </a:t>
            </a:r>
            <a:r>
              <a:rPr lang="fr-FR" b="1" dirty="0" err="1"/>
              <a:t>recommended</a:t>
            </a:r>
            <a:r>
              <a:rPr lang="fr-FR" b="1" dirty="0"/>
              <a:t> practices </a:t>
            </a:r>
            <a:r>
              <a:rPr lang="fr-FR" b="1" dirty="0" err="1"/>
              <a:t>subcommittee</a:t>
            </a:r>
            <a:r>
              <a:rPr lang="fr-FR" b="1" dirty="0"/>
              <a:t> email: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b="1" dirty="0" err="1"/>
              <a:t>practices@iesalc.org</a:t>
            </a:r>
            <a:endParaRPr lang="fr-FR" b="1" dirty="0"/>
          </a:p>
          <a:p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9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RP-37?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929015"/>
            <a:ext cx="11506200" cy="5333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To cover the entire Airport Environment it was evident that the committee needed to provide a Recommended Practice that:</a:t>
            </a:r>
          </a:p>
          <a:p>
            <a:pPr lvl="1"/>
            <a:r>
              <a:rPr lang="en-CA" dirty="0"/>
              <a:t>Defined the areas on the airside and landside</a:t>
            </a:r>
          </a:p>
          <a:p>
            <a:pPr lvl="1"/>
            <a:r>
              <a:rPr lang="en-CA" dirty="0"/>
              <a:t>Describe the activities and operations that occur in these areas</a:t>
            </a:r>
          </a:p>
          <a:p>
            <a:pPr lvl="1"/>
            <a:r>
              <a:rPr lang="en-CA" dirty="0"/>
              <a:t>Describe and define the visual issues specific to the airport environment</a:t>
            </a:r>
          </a:p>
          <a:p>
            <a:pPr lvl="1"/>
            <a:r>
              <a:rPr lang="en-CA" dirty="0"/>
              <a:t>Define the design criteria for the airport areas</a:t>
            </a:r>
          </a:p>
          <a:p>
            <a:pPr lvl="1"/>
            <a:r>
              <a:rPr lang="en-CA" dirty="0"/>
              <a:t>Provide reference to other standards, RPs, Aviation Authority documents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0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948">
            <a:off x="7632394" y="1289995"/>
            <a:ext cx="3600450" cy="48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506200" cy="54863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content for the RP includes: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Characteristics of Airport Areas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Visual Issues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Design Criteria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Essential Safety and Security Lighting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Environmental Considerations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CA" dirty="0"/>
              <a:t>Annexes A through I for supporting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CA" dirty="0"/>
              <a:t>Documentation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CA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CA" dirty="0"/>
              <a:t>			Lets get started!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98579" y="6203286"/>
            <a:ext cx="1161826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866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1.0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858416"/>
            <a:ext cx="11506200" cy="577098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IES Recommended Practice provides guidance to provide an adequate and safe lighted environment while emphasizing restrictions, regulations and best practices for:</a:t>
            </a:r>
          </a:p>
          <a:p>
            <a:pPr lvl="1"/>
            <a:r>
              <a:rPr lang="en-CA" dirty="0"/>
              <a:t>Aircraft servicing and apron areas</a:t>
            </a:r>
          </a:p>
          <a:p>
            <a:pPr lvl="1"/>
            <a:r>
              <a:rPr lang="en-CA" dirty="0"/>
              <a:t>Aircraft support services, i.e., fueling, cargo, baggage load/unload</a:t>
            </a:r>
          </a:p>
          <a:p>
            <a:pPr lvl="1"/>
            <a:r>
              <a:rPr lang="en-CA" dirty="0"/>
              <a:t>Passenger loading and unloading</a:t>
            </a:r>
          </a:p>
          <a:p>
            <a:pPr lvl="1"/>
            <a:r>
              <a:rPr lang="en-CA" dirty="0"/>
              <a:t>Roadways</a:t>
            </a:r>
          </a:p>
          <a:p>
            <a:pPr lvl="1"/>
            <a:r>
              <a:rPr lang="en-CA" dirty="0"/>
              <a:t>Vehicle parking facilities</a:t>
            </a:r>
          </a:p>
          <a:p>
            <a:pPr lvl="1"/>
            <a:r>
              <a:rPr lang="en-CA" dirty="0"/>
              <a:t>Pedestrian walkways</a:t>
            </a:r>
          </a:p>
          <a:p>
            <a:pPr marL="0" indent="0">
              <a:buNone/>
            </a:pPr>
            <a:r>
              <a:rPr lang="en-CA" dirty="0"/>
              <a:t>The RP Encompasses the entire </a:t>
            </a:r>
            <a:r>
              <a:rPr lang="en-CA" sz="3600" u="sng" dirty="0"/>
              <a:t>Airport Environment,</a:t>
            </a:r>
            <a:r>
              <a:rPr lang="en-CA" dirty="0"/>
              <a:t>  both Airside and Landside.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3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11430000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section defines the activities and operations on the Airport:</a:t>
            </a:r>
          </a:p>
          <a:p>
            <a:pPr lvl="1"/>
            <a:r>
              <a:rPr lang="en-CA" dirty="0"/>
              <a:t> Aprons; Commercial (Air Carrier), Cargo, Hangar, General Aviation</a:t>
            </a:r>
          </a:p>
          <a:p>
            <a:pPr lvl="2"/>
            <a:r>
              <a:rPr lang="en-CA" dirty="0"/>
              <a:t>Aircraft Stand</a:t>
            </a:r>
          </a:p>
          <a:p>
            <a:pPr lvl="2"/>
            <a:r>
              <a:rPr lang="en-CA" dirty="0"/>
              <a:t>Aircraft parked position </a:t>
            </a:r>
          </a:p>
          <a:p>
            <a:pPr lvl="2"/>
            <a:r>
              <a:rPr lang="en-CA" dirty="0"/>
              <a:t>Aircraft service area</a:t>
            </a:r>
          </a:p>
          <a:p>
            <a:pPr lvl="1"/>
            <a:r>
              <a:rPr lang="en-CA" dirty="0"/>
              <a:t>Other Airside Areas</a:t>
            </a:r>
          </a:p>
          <a:p>
            <a:pPr lvl="2"/>
            <a:r>
              <a:rPr lang="en-CA" dirty="0"/>
              <a:t>De-icing Facilities</a:t>
            </a:r>
          </a:p>
          <a:p>
            <a:pPr lvl="2"/>
            <a:r>
              <a:rPr lang="en-CA" dirty="0"/>
              <a:t>Fuel Facilities</a:t>
            </a:r>
          </a:p>
          <a:p>
            <a:pPr lvl="2"/>
            <a:r>
              <a:rPr lang="en-CA" dirty="0"/>
              <a:t>GSE Storage Areas</a:t>
            </a:r>
          </a:p>
          <a:p>
            <a:pPr lvl="2"/>
            <a:r>
              <a:rPr lang="en-CA" dirty="0"/>
              <a:t>Engine Run-up / Test Areas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265120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7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 Characteristics of Airport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1"/>
            <a:ext cx="5009213" cy="49831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Aprons:</a:t>
            </a:r>
          </a:p>
          <a:p>
            <a:pPr lvl="1"/>
            <a:r>
              <a:rPr lang="en-CA" dirty="0"/>
              <a:t> General Layout shown</a:t>
            </a:r>
          </a:p>
          <a:p>
            <a:pPr lvl="2"/>
            <a:r>
              <a:rPr lang="en-CA" dirty="0"/>
              <a:t>Parking aircraft</a:t>
            </a:r>
          </a:p>
          <a:p>
            <a:pPr lvl="2"/>
            <a:r>
              <a:rPr lang="en-CA" dirty="0"/>
              <a:t>Aircraft support</a:t>
            </a:r>
          </a:p>
          <a:p>
            <a:pPr lvl="2"/>
            <a:r>
              <a:rPr lang="en-CA" dirty="0"/>
              <a:t>Servicing</a:t>
            </a:r>
          </a:p>
          <a:p>
            <a:pPr lvl="2"/>
            <a:r>
              <a:rPr lang="en-CA" dirty="0"/>
              <a:t>Loading / Unloading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5776913" cy="4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2177"/>
      </p:ext>
    </p:extLst>
  </p:cSld>
  <p:clrMapOvr>
    <a:masterClrMapping/>
  </p:clrMapOvr>
</p:sld>
</file>

<file path=ppt/theme/theme1.xml><?xml version="1.0" encoding="utf-8"?>
<a:theme xmlns:a="http://schemas.openxmlformats.org/drawingml/2006/main" name="Newco_CHA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Newco_CHA ppt</Template>
  <TotalTime>3151</TotalTime>
  <Words>1569</Words>
  <Application>Microsoft Office PowerPoint</Application>
  <PresentationFormat>Widescreen</PresentationFormat>
  <Paragraphs>295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Newco_CHA ppt</vt:lpstr>
      <vt:lpstr>PowerPoint Presentation</vt:lpstr>
      <vt:lpstr>Why RP-37?</vt:lpstr>
      <vt:lpstr>Why RP-37?</vt:lpstr>
      <vt:lpstr>Why RP-37?</vt:lpstr>
      <vt:lpstr>Why RP-37?</vt:lpstr>
      <vt:lpstr>Contents</vt:lpstr>
      <vt:lpstr>1.0 Introduction</vt:lpstr>
      <vt:lpstr>2.0 Characteristics of Airport Areas</vt:lpstr>
      <vt:lpstr>2.0 Characteristics of Airport Areas</vt:lpstr>
      <vt:lpstr>2.0 Characteristics of Airport Areas</vt:lpstr>
      <vt:lpstr>2.0 Characteristics of Airport Areas</vt:lpstr>
      <vt:lpstr>2.0 Characteristics of Airport Areas</vt:lpstr>
      <vt:lpstr>2.0 Characteristics of Airport Areas</vt:lpstr>
      <vt:lpstr>2.0 Characteristics of Airport Areas</vt:lpstr>
      <vt:lpstr>2.0 Characteristics of Airport Areas</vt:lpstr>
      <vt:lpstr>3.0 Visual Issues</vt:lpstr>
      <vt:lpstr>3.0 Visual Issues</vt:lpstr>
      <vt:lpstr>3.0 Visual Issues</vt:lpstr>
      <vt:lpstr>3.0 Visual Issues</vt:lpstr>
      <vt:lpstr>3.0 Visual Issues</vt:lpstr>
      <vt:lpstr>3.0 Visual Issues</vt:lpstr>
      <vt:lpstr>3.0 Visual Issues</vt:lpstr>
      <vt:lpstr>3.0 Visual Issues</vt:lpstr>
      <vt:lpstr>3.0 Visual Issues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4.0 Design Criteria</vt:lpstr>
      <vt:lpstr>5.0 Essential Safety and Security Lighting</vt:lpstr>
      <vt:lpstr>6.0 Environmental Conditions</vt:lpstr>
      <vt:lpstr>Annex A through I</vt:lpstr>
      <vt:lpstr>Questions or Comments?</vt:lpstr>
    </vt:vector>
  </TitlesOfParts>
  <Manager/>
  <Company>CHA Consulting,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CHA Consulting | Date</dc:title>
  <dc:creator>JWujek@chacompanies.com</dc:creator>
  <cp:lastModifiedBy>Wujek, John</cp:lastModifiedBy>
  <cp:revision>194</cp:revision>
  <cp:lastPrinted>2017-08-01T15:11:21Z</cp:lastPrinted>
  <dcterms:created xsi:type="dcterms:W3CDTF">2013-08-29T19:17:49Z</dcterms:created>
  <dcterms:modified xsi:type="dcterms:W3CDTF">2017-10-19T15:30:18Z</dcterms:modified>
</cp:coreProperties>
</file>