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258" r:id="rId2"/>
    <p:sldId id="286" r:id="rId3"/>
    <p:sldId id="257" r:id="rId4"/>
    <p:sldId id="285" r:id="rId5"/>
    <p:sldId id="264" r:id="rId6"/>
    <p:sldId id="266" r:id="rId7"/>
    <p:sldId id="284" r:id="rId8"/>
    <p:sldId id="283" r:id="rId9"/>
    <p:sldId id="282" r:id="rId10"/>
    <p:sldId id="287" r:id="rId11"/>
    <p:sldId id="267" r:id="rId12"/>
    <p:sldId id="281" r:id="rId13"/>
    <p:sldId id="259" r:id="rId14"/>
    <p:sldId id="265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1" autoAdjust="0"/>
  </p:normalViewPr>
  <p:slideViewPr>
    <p:cSldViewPr snapToGrid="0" snapToObjects="1">
      <p:cViewPr>
        <p:scale>
          <a:sx n="100" d="100"/>
          <a:sy n="100" d="100"/>
        </p:scale>
        <p:origin x="-2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C3FA9-85FA-C547-A84F-A6F687CA79B2}" type="datetime1">
              <a:rPr lang="fr-CA" smtClean="0"/>
              <a:t>15-10-22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E9A22-5EB7-7341-839D-D8D732F9DCB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266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8EA16-E640-2445-9FED-7564337C027C}" type="datetime1">
              <a:rPr lang="fr-CA" smtClean="0"/>
              <a:t>15-10-22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B50AF-5919-1246-9E64-BA2BBFB7AD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4276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50AF-5919-1246-9E64-BA2BBFB7AD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20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B50AF-5919-1246-9E64-BA2BBFB7AD2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20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A325-6831-5B4A-A641-71FD05DF8B30}" type="datetime1">
              <a:rPr lang="fr-CA" smtClean="0"/>
              <a:t>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Image 16" descr="IESALC Takeoff Log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5284" y="6065863"/>
            <a:ext cx="2047804" cy="7890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3E1C-EB63-B74C-98F2-E85B869826ED}" type="datetime1">
              <a:rPr lang="fr-CA" smtClean="0"/>
              <a:t>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7C972-19F8-034F-8315-07B5D562C898}" type="datetime1">
              <a:rPr lang="fr-CA" smtClean="0"/>
              <a:t>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8036-1C4F-E340-B4AF-349902372A50}" type="datetime1">
              <a:rPr lang="fr-CA" smtClean="0"/>
              <a:t>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FFB2-20C4-4240-AE8C-A3BBA68942A1}" type="datetime1">
              <a:rPr lang="fr-CA" smtClean="0"/>
              <a:t>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Image 14" descr="IESALC Takeoff Log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5284" y="6065863"/>
            <a:ext cx="2047804" cy="7890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ED611-9346-7D44-A2EA-DC92534EE1A9}" type="datetime1">
              <a:rPr lang="fr-CA" smtClean="0"/>
              <a:t>15-10-22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ED9E2-ADD6-4040-9AC5-FC58F89675AE}" type="datetime1">
              <a:rPr lang="fr-CA" smtClean="0"/>
              <a:t>15-10-22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35C7-4823-3747-ADC1-7E9C5A915FC1}" type="datetime1">
              <a:rPr lang="fr-CA" smtClean="0"/>
              <a:t>15-10-22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EAAB-6C04-844F-960F-6DD61D65AA90}" type="datetime1">
              <a:rPr lang="fr-CA" smtClean="0"/>
              <a:t>15-10-22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Image 12" descr="IESALC Takeoff Log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5284" y="6065863"/>
            <a:ext cx="2047804" cy="7890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390A-EE26-494E-8547-FCC9FBA02B2E}" type="datetime1">
              <a:rPr lang="fr-CA" smtClean="0"/>
              <a:t>15-10-22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pic>
        <p:nvPicPr>
          <p:cNvPr id="16" name="Image 15" descr="IESALC Takeoff Log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5284" y="6065863"/>
            <a:ext cx="2047804" cy="7890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FD3F3-F47B-5F43-AB1F-C04C6A0AB9CD}" type="datetime1">
              <a:rPr lang="fr-CA" smtClean="0"/>
              <a:t>15-10-22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pic>
        <p:nvPicPr>
          <p:cNvPr id="16" name="Image 15" descr="IESALC Takeoff Log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5284" y="6065863"/>
            <a:ext cx="2047804" cy="7890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ACD3CD8-08F0-C54E-A55C-26F6EFD2F82F}" type="datetime1">
              <a:rPr lang="fr-CA" smtClean="0"/>
              <a:t>15-10-22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82708"/>
            <a:ext cx="8460289" cy="3643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lang="en-US" dirty="0"/>
          </a:p>
        </p:txBody>
      </p:sp>
      <p:pic>
        <p:nvPicPr>
          <p:cNvPr id="15" name="Image 14" descr="IESALC Takeoff Logo.jp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5284" y="6065863"/>
            <a:ext cx="2047804" cy="789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charset="2"/>
        <a:buChar char="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charset="2"/>
        <a:buChar char="Ø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Courier New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4858" y="99216"/>
            <a:ext cx="5678296" cy="2783681"/>
          </a:xfrm>
        </p:spPr>
        <p:txBody>
          <a:bodyPr>
            <a:normAutofit/>
          </a:bodyPr>
          <a:lstStyle/>
          <a:p>
            <a:r>
              <a:rPr lang="en-CA" sz="4000" b="1" dirty="0"/>
              <a:t>IES-RP-37 Outdoor Lighting in the Airport </a:t>
            </a:r>
            <a:r>
              <a:rPr lang="en-CA" sz="4000" b="1" dirty="0" smtClean="0"/>
              <a:t>Environment </a:t>
            </a:r>
            <a:r>
              <a:rPr lang="en-CA" sz="4000" b="1" dirty="0"/>
              <a:t>last update before </a:t>
            </a:r>
            <a:r>
              <a:rPr lang="en-CA" sz="4000" b="1" dirty="0" smtClean="0"/>
              <a:t>publication!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0384" y="3160685"/>
            <a:ext cx="5356161" cy="2250953"/>
          </a:xfrm>
        </p:spPr>
        <p:txBody>
          <a:bodyPr>
            <a:noAutofit/>
          </a:bodyPr>
          <a:lstStyle/>
          <a:p>
            <a:r>
              <a:rPr lang="en-CA" sz="2600" dirty="0" smtClean="0"/>
              <a:t>2015 IES ALC Fall </a:t>
            </a:r>
          </a:p>
          <a:p>
            <a:r>
              <a:rPr lang="en-CA" sz="2600" dirty="0" smtClean="0"/>
              <a:t>Technology Meeting</a:t>
            </a:r>
          </a:p>
          <a:p>
            <a:r>
              <a:rPr lang="en-CA" sz="2600" dirty="0" smtClean="0"/>
              <a:t>Marriott Denver Tech Center</a:t>
            </a:r>
          </a:p>
          <a:p>
            <a:r>
              <a:rPr lang="en-CA" sz="2600" dirty="0" smtClean="0"/>
              <a:t>Denver, Colorado</a:t>
            </a:r>
          </a:p>
          <a:p>
            <a:endParaRPr lang="en-CA" sz="2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7" name="Grouper 6"/>
          <p:cNvGrpSpPr/>
          <p:nvPr/>
        </p:nvGrpSpPr>
        <p:grpSpPr>
          <a:xfrm>
            <a:off x="5578291" y="2245265"/>
            <a:ext cx="3348995" cy="4455583"/>
            <a:chOff x="5616391" y="2283365"/>
            <a:chExt cx="3348995" cy="4455583"/>
          </a:xfrm>
        </p:grpSpPr>
        <p:pic>
          <p:nvPicPr>
            <p:cNvPr id="5" name="Image 4" descr="RP-37 cover mock-up horizontal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391" y="2283365"/>
              <a:ext cx="3348995" cy="4455583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5833537" y="2922201"/>
              <a:ext cx="7407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 smtClean="0">
                  <a:solidFill>
                    <a:schemeClr val="bg1"/>
                  </a:solidFill>
                  <a:latin typeface="Arial"/>
                </a:rPr>
                <a:t>Outdoor</a:t>
              </a:r>
              <a:endParaRPr lang="en-CA" sz="1200" dirty="0">
                <a:solidFill>
                  <a:schemeClr val="bg1"/>
                </a:solidFill>
                <a:latin typeface="Arial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 rot="20074994">
            <a:off x="5651219" y="5339737"/>
            <a:ext cx="31755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36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Available soon!</a:t>
            </a:r>
            <a:endParaRPr lang="en-CA" sz="3600" b="1" cap="none" spc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50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0201" y="1998361"/>
            <a:ext cx="8486506" cy="4179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cs typeface="Candara"/>
              </a:rPr>
              <a:t>Design Criteria</a:t>
            </a:r>
            <a:endParaRPr lang="en-US" sz="2800" b="1" dirty="0" smtClean="0">
              <a:latin typeface="Candara"/>
              <a:cs typeface="Candara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Light Loss Factor (LLF)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LLF = LLD x LDD x BF x ATF</a:t>
            </a:r>
          </a:p>
          <a:p>
            <a:pPr marL="627063" lvl="2" indent="0">
              <a:lnSpc>
                <a:spcPct val="90000"/>
              </a:lnSpc>
              <a:buNone/>
            </a:pPr>
            <a:endParaRPr lang="en-US" dirty="0" smtClean="0">
              <a:latin typeface="Candara"/>
              <a:cs typeface="Candara"/>
            </a:endParaRPr>
          </a:p>
          <a:p>
            <a:pPr lvl="3">
              <a:lnSpc>
                <a:spcPct val="90000"/>
              </a:lnSpc>
            </a:pPr>
            <a:r>
              <a:rPr lang="en-US" dirty="0" smtClean="0">
                <a:cs typeface="Candara"/>
              </a:rPr>
              <a:t>LLD -  Lamp Lumen Depreciation – check for curve 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LDD - Luminaire Dirt Depreciation – environment</a:t>
            </a:r>
            <a:r>
              <a:rPr lang="en-US" dirty="0" smtClean="0">
                <a:latin typeface="Candara"/>
                <a:cs typeface="Candara"/>
              </a:rPr>
              <a:t>al condition, IES handbook and RP-08 contain information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BF - Ballast factor – related to regulation of curren</a:t>
            </a:r>
            <a:r>
              <a:rPr lang="en-US" dirty="0" smtClean="0">
                <a:latin typeface="Candara"/>
                <a:cs typeface="Candara"/>
              </a:rPr>
              <a:t>t. 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ATF - Ambient temperature factor. Check manufacturer 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IES RP-37 last update before publication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18862"/>
            <a:ext cx="8374227" cy="4531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ndara"/>
                <a:cs typeface="Candara"/>
              </a:rPr>
              <a:t>S</a:t>
            </a:r>
            <a:r>
              <a:rPr lang="en-US" b="1" dirty="0" smtClean="0">
                <a:latin typeface="Candara"/>
                <a:cs typeface="Candara"/>
              </a:rPr>
              <a:t>tatus of RP-37</a:t>
            </a:r>
            <a:endParaRPr lang="en-US" b="1" dirty="0">
              <a:latin typeface="Candara"/>
              <a:cs typeface="Candara"/>
            </a:endParaRPr>
          </a:p>
          <a:p>
            <a:pPr lvl="1">
              <a:lnSpc>
                <a:spcPct val="90000"/>
              </a:lnSpc>
            </a:pPr>
            <a:r>
              <a:rPr lang="en-US" dirty="0" err="1" smtClean="0">
                <a:latin typeface="Candara"/>
                <a:cs typeface="Candara"/>
              </a:rPr>
              <a:t>Approx</a:t>
            </a:r>
            <a:r>
              <a:rPr lang="en-US" dirty="0" smtClean="0">
                <a:latin typeface="Candara"/>
                <a:cs typeface="Candara"/>
              </a:rPr>
              <a:t> 90 pages, 50 graphics or pictures, + 10 tables, +60 references, +15 additional reading …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Document sent to IES editor since September 2014, went to RP-37 subcommittee, main Aviation </a:t>
            </a:r>
            <a:r>
              <a:rPr lang="en-US" dirty="0">
                <a:latin typeface="Candara"/>
                <a:cs typeface="Candara"/>
              </a:rPr>
              <a:t>L</a:t>
            </a:r>
            <a:r>
              <a:rPr lang="en-US" dirty="0" smtClean="0">
                <a:latin typeface="Candara"/>
                <a:cs typeface="Candara"/>
              </a:rPr>
              <a:t>ighting Committee, IES technical review committee and IES board.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Close to 500 comments generated and review </a:t>
            </a:r>
            <a:r>
              <a:rPr lang="en-US" dirty="0" smtClean="0">
                <a:latin typeface="Candara"/>
                <a:cs typeface="Candara"/>
              </a:rPr>
              <a:t>since last </a:t>
            </a:r>
            <a:r>
              <a:rPr lang="en-US" dirty="0" smtClean="0">
                <a:latin typeface="Candara"/>
                <a:cs typeface="Candara"/>
              </a:rPr>
              <a:t>year. </a:t>
            </a:r>
            <a:endParaRPr lang="en-US" dirty="0" smtClean="0">
              <a:latin typeface="Candara"/>
              <a:cs typeface="Candara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IES Board comments received yesterday. </a:t>
            </a:r>
            <a:r>
              <a:rPr lang="en-US" dirty="0">
                <a:latin typeface="Candara"/>
                <a:cs typeface="Candara"/>
              </a:rPr>
              <a:t> </a:t>
            </a:r>
            <a:r>
              <a:rPr lang="en-US" dirty="0" smtClean="0">
                <a:latin typeface="Candara"/>
                <a:cs typeface="Candara"/>
              </a:rPr>
              <a:t>Response next week!</a:t>
            </a:r>
            <a:endParaRPr lang="en-US" dirty="0" smtClean="0">
              <a:latin typeface="Candara"/>
              <a:cs typeface="Candara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Final approving on November 7-8, 2015 at IES annual conference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Graphic and set up for printing (2 weeks)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Last review from </a:t>
            </a:r>
            <a:r>
              <a:rPr lang="en-US" dirty="0">
                <a:cs typeface="Candara"/>
              </a:rPr>
              <a:t>RP-37 </a:t>
            </a:r>
            <a:r>
              <a:rPr lang="en-US" dirty="0" smtClean="0">
                <a:cs typeface="Candara"/>
              </a:rPr>
              <a:t>subcommittee </a:t>
            </a:r>
            <a:r>
              <a:rPr lang="en-US" dirty="0">
                <a:cs typeface="Candara"/>
              </a:rPr>
              <a:t>(</a:t>
            </a:r>
            <a:r>
              <a:rPr lang="en-US" dirty="0" smtClean="0">
                <a:cs typeface="Candara"/>
              </a:rPr>
              <a:t>2 weeks)</a:t>
            </a:r>
          </a:p>
          <a:p>
            <a:pPr lvl="1">
              <a:lnSpc>
                <a:spcPct val="90000"/>
              </a:lnSpc>
            </a:pPr>
            <a:r>
              <a:rPr lang="en-US" u="sng" dirty="0" smtClean="0">
                <a:latin typeface="Candara"/>
                <a:cs typeface="Candara"/>
              </a:rPr>
              <a:t>PRINTING</a:t>
            </a:r>
            <a:r>
              <a:rPr lang="en-US" dirty="0" smtClean="0">
                <a:latin typeface="Candara"/>
                <a:cs typeface="Candara"/>
              </a:rPr>
              <a:t> </a:t>
            </a:r>
            <a:r>
              <a:rPr lang="en-US" dirty="0" smtClean="0">
                <a:latin typeface="Candara"/>
                <a:cs typeface="Candara"/>
              </a:rPr>
              <a:t>or </a:t>
            </a:r>
            <a:r>
              <a:rPr lang="en-US" u="sng" dirty="0" smtClean="0">
                <a:latin typeface="Candara"/>
                <a:cs typeface="Candara"/>
              </a:rPr>
              <a:t>E version </a:t>
            </a:r>
            <a:r>
              <a:rPr lang="en-US" dirty="0" smtClean="0">
                <a:latin typeface="Candara"/>
                <a:cs typeface="Candara"/>
              </a:rPr>
              <a:t>for </a:t>
            </a:r>
            <a:r>
              <a:rPr lang="en-US" dirty="0" smtClean="0">
                <a:latin typeface="Candara"/>
                <a:cs typeface="Candara"/>
              </a:rPr>
              <a:t>Christmas! 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IES RP-37 last update before publication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0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9476" y="1807511"/>
            <a:ext cx="8536155" cy="4442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ndara"/>
                <a:cs typeface="Candara"/>
              </a:rPr>
              <a:t>Recommendation</a:t>
            </a:r>
            <a:endParaRPr lang="en-US" b="1" dirty="0">
              <a:latin typeface="Candara"/>
              <a:cs typeface="Candara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New working group to be formed to revised aviation related definition in IES RP-</a:t>
            </a:r>
            <a:r>
              <a:rPr lang="en-US" dirty="0">
                <a:cs typeface="Candara"/>
              </a:rPr>
              <a:t>16. Looking for a task </a:t>
            </a:r>
            <a:r>
              <a:rPr lang="en-US" dirty="0" smtClean="0">
                <a:cs typeface="Candara"/>
              </a:rPr>
              <a:t>leader and members!</a:t>
            </a:r>
            <a:endParaRPr lang="en-US" dirty="0" smtClean="0">
              <a:latin typeface="Candara"/>
              <a:cs typeface="Candara"/>
            </a:endParaRP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Terminology dated back 1980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Promotion:  magazines and airport community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Open up for new membership RP-37 subcommittee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Q &amp; A after publication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Next version 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OSHA - coordination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FAA - tower control review 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Task lighting </a:t>
            </a:r>
          </a:p>
          <a:p>
            <a:pPr lvl="3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Others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andara"/>
              <a:cs typeface="Candara"/>
            </a:endParaRPr>
          </a:p>
          <a:p>
            <a:pPr lvl="2">
              <a:lnSpc>
                <a:spcPct val="90000"/>
              </a:lnSpc>
            </a:pPr>
            <a:endParaRPr lang="en-US" sz="2200" dirty="0" smtClean="0">
              <a:latin typeface="Bastian Sans Light" charset="0"/>
            </a:endParaRPr>
          </a:p>
          <a:p>
            <a:endParaRPr lang="en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IES RP-37 last update before publication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8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99245" y="2412576"/>
            <a:ext cx="8025482" cy="3570888"/>
          </a:xfrm>
        </p:spPr>
        <p:txBody>
          <a:bodyPr>
            <a:normAutofit/>
          </a:bodyPr>
          <a:lstStyle/>
          <a:p>
            <a:pPr marL="274320" lvl="1">
              <a:buFont typeface="Wingdings" charset="2"/>
              <a:buChar char=""/>
            </a:pPr>
            <a:r>
              <a:rPr lang="en-CA" dirty="0" smtClean="0"/>
              <a:t>DG</a:t>
            </a:r>
            <a:r>
              <a:rPr lang="en-CA" dirty="0"/>
              <a:t>-28-15 The Guide for Selection, Installation, Operations and Maintenance of Roadway Lighting Control Systems </a:t>
            </a:r>
            <a:r>
              <a:rPr lang="en-CA" dirty="0" smtClean="0"/>
              <a:t>Design</a:t>
            </a:r>
          </a:p>
          <a:p>
            <a:pPr marL="274320" lvl="1">
              <a:buFont typeface="Wingdings" charset="2"/>
              <a:buChar char=""/>
            </a:pPr>
            <a:r>
              <a:rPr lang="en-CA" dirty="0" smtClean="0"/>
              <a:t>RP-33-14 Lighting for Exterior Environments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More to come</a:t>
            </a:r>
          </a:p>
          <a:p>
            <a:pPr lvl="1"/>
            <a:r>
              <a:rPr lang="en-CA" dirty="0" smtClean="0"/>
              <a:t>DG-30 High Mast Lighting for Roadways</a:t>
            </a:r>
          </a:p>
          <a:p>
            <a:pPr lvl="1"/>
            <a:r>
              <a:rPr lang="en-CA" dirty="0" smtClean="0"/>
              <a:t>DG-26 Lighting the roadways in work zones</a:t>
            </a:r>
          </a:p>
          <a:p>
            <a:pPr lvl="1"/>
            <a:r>
              <a:rPr lang="en-CA" dirty="0"/>
              <a:t>RP-07 Lighting Industrial Facilities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New </a:t>
            </a:r>
            <a:r>
              <a:rPr lang="en-CA" b="1" dirty="0" smtClean="0"/>
              <a:t>IES standards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3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015-10-19 09.35.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54100"/>
            <a:ext cx="8321533" cy="480059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40000"/>
              </a:lnSpc>
              <a:buNone/>
            </a:pPr>
            <a:r>
              <a:rPr lang="fr-FR" sz="2800" b="1" dirty="0" smtClean="0">
                <a:solidFill>
                  <a:schemeClr val="bg1"/>
                </a:solidFill>
              </a:rPr>
              <a:t>Richard </a:t>
            </a:r>
            <a:r>
              <a:rPr lang="fr-FR" sz="2800" b="1" dirty="0">
                <a:solidFill>
                  <a:schemeClr val="bg1"/>
                </a:solidFill>
              </a:rPr>
              <a:t>Larivée</a:t>
            </a:r>
            <a:r>
              <a:rPr lang="fr-FR" sz="2800" b="1" dirty="0" smtClean="0">
                <a:solidFill>
                  <a:schemeClr val="bg1"/>
                </a:solidFill>
              </a:rPr>
              <a:t>, </a:t>
            </a:r>
            <a:r>
              <a:rPr lang="fr-FR" sz="2800" b="1" dirty="0" err="1" smtClean="0">
                <a:solidFill>
                  <a:schemeClr val="bg1"/>
                </a:solidFill>
              </a:rPr>
              <a:t>ing</a:t>
            </a:r>
            <a:r>
              <a:rPr lang="fr-FR" sz="2800" b="1" dirty="0" smtClean="0">
                <a:solidFill>
                  <a:schemeClr val="bg1"/>
                </a:solidFill>
              </a:rPr>
              <a:t>, </a:t>
            </a:r>
            <a:r>
              <a:rPr lang="fr-FR" sz="2800" b="1" dirty="0" err="1" smtClean="0">
                <a:solidFill>
                  <a:schemeClr val="bg1"/>
                </a:solidFill>
              </a:rPr>
              <a:t>P.Eng</a:t>
            </a:r>
            <a:r>
              <a:rPr lang="fr-FR" sz="2800" b="1" dirty="0" smtClean="0">
                <a:solidFill>
                  <a:schemeClr val="bg1"/>
                </a:solidFill>
              </a:rPr>
              <a:t>.  </a:t>
            </a:r>
            <a:r>
              <a:rPr lang="fr-FR" sz="2800" b="1" dirty="0">
                <a:solidFill>
                  <a:schemeClr val="bg1"/>
                </a:solidFill>
              </a:rPr>
              <a:t>Chair </a:t>
            </a:r>
            <a:r>
              <a:rPr lang="fr-FR" sz="2800" b="1" dirty="0" smtClean="0">
                <a:solidFill>
                  <a:schemeClr val="bg1"/>
                </a:solidFill>
              </a:rPr>
              <a:t>IES </a:t>
            </a:r>
            <a:r>
              <a:rPr lang="fr-FR" sz="2800" b="1" dirty="0">
                <a:solidFill>
                  <a:schemeClr val="bg1"/>
                </a:solidFill>
              </a:rPr>
              <a:t>RP-37</a:t>
            </a:r>
          </a:p>
          <a:p>
            <a:pPr marL="0" indent="0" algn="ctr">
              <a:lnSpc>
                <a:spcPct val="140000"/>
              </a:lnSpc>
              <a:buNone/>
            </a:pPr>
            <a:r>
              <a:rPr lang="fr-FR" sz="2800" b="1" dirty="0">
                <a:solidFill>
                  <a:schemeClr val="bg1"/>
                </a:solidFill>
              </a:rPr>
              <a:t>IESALC </a:t>
            </a:r>
            <a:r>
              <a:rPr lang="fr-FR" sz="2800" b="1" dirty="0" err="1">
                <a:solidFill>
                  <a:schemeClr val="bg1"/>
                </a:solidFill>
              </a:rPr>
              <a:t>recommended</a:t>
            </a:r>
            <a:r>
              <a:rPr lang="fr-FR" sz="2800" b="1" dirty="0">
                <a:solidFill>
                  <a:schemeClr val="bg1"/>
                </a:solidFill>
              </a:rPr>
              <a:t> practices </a:t>
            </a:r>
            <a:r>
              <a:rPr lang="fr-FR" sz="2800" b="1" dirty="0" err="1">
                <a:solidFill>
                  <a:schemeClr val="bg1"/>
                </a:solidFill>
              </a:rPr>
              <a:t>subcommittee</a:t>
            </a:r>
            <a:endParaRPr lang="fr-FR" sz="28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fr-FR" sz="2800" b="1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fr-FR" sz="2800" b="1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fr-FR" sz="2800" b="1" dirty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fr-FR" sz="2800" b="1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r-FR" sz="2800" b="1" dirty="0" err="1" smtClean="0">
                <a:solidFill>
                  <a:schemeClr val="bg1"/>
                </a:solidFill>
              </a:rPr>
              <a:t>practices</a:t>
            </a:r>
            <a:r>
              <a:rPr lang="fr-FR" sz="2800" b="1" dirty="0" err="1">
                <a:solidFill>
                  <a:schemeClr val="bg1"/>
                </a:solidFill>
              </a:rPr>
              <a:t>@iesalc.org</a:t>
            </a:r>
            <a:endParaRPr lang="fr-FR" sz="2800" b="1" dirty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5772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Question or comments?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1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29107"/>
            <a:ext cx="8321533" cy="45462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Committee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Members – </a:t>
            </a:r>
            <a:r>
              <a:rPr lang="en-US" sz="35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THANKS!</a:t>
            </a:r>
            <a:endParaRPr lang="fr-CA" sz="2800" b="1" dirty="0" smtClean="0">
              <a:latin typeface="Candara"/>
              <a:cs typeface="Candara"/>
            </a:endParaRPr>
          </a:p>
          <a:p>
            <a:r>
              <a:rPr lang="en-US" sz="2000" dirty="0" smtClean="0">
                <a:latin typeface="Times New Roman" charset="0"/>
                <a:cs typeface="Times New Roman" charset="0"/>
              </a:rPr>
              <a:t>Heather </a:t>
            </a:r>
            <a:r>
              <a:rPr lang="en-US" sz="2000" dirty="0">
                <a:latin typeface="Times New Roman" charset="0"/>
                <a:cs typeface="Times New Roman" charset="0"/>
              </a:rPr>
              <a:t>C. Johnson, Hubbell</a:t>
            </a:r>
          </a:p>
          <a:p>
            <a:r>
              <a:rPr lang="en-US" sz="2000" dirty="0">
                <a:latin typeface="Times New Roman" charset="0"/>
                <a:cs typeface="Times New Roman" charset="0"/>
              </a:rPr>
              <a:t>Heather </a:t>
            </a:r>
            <a:r>
              <a:rPr lang="en-US" sz="2000" dirty="0" err="1">
                <a:latin typeface="Times New Roman" charset="0"/>
                <a:cs typeface="Times New Roman" charset="0"/>
              </a:rPr>
              <a:t>Mckee</a:t>
            </a:r>
            <a:r>
              <a:rPr lang="en-US" sz="2000" dirty="0">
                <a:latin typeface="Times New Roman" charset="0"/>
                <a:cs typeface="Times New Roman" charset="0"/>
              </a:rPr>
              <a:t>, Denver International Airport</a:t>
            </a:r>
          </a:p>
          <a:p>
            <a:r>
              <a:rPr lang="en-US" sz="2000" dirty="0">
                <a:latin typeface="Times New Roman" charset="0"/>
                <a:cs typeface="Times New Roman" charset="0"/>
              </a:rPr>
              <a:t>Eduard Alf, Transport Canada</a:t>
            </a:r>
          </a:p>
          <a:p>
            <a:r>
              <a:rPr lang="en-US" sz="2000" dirty="0">
                <a:latin typeface="Times New Roman" charset="0"/>
                <a:cs typeface="Times New Roman" charset="0"/>
              </a:rPr>
              <a:t>Carl Johnson, </a:t>
            </a:r>
            <a:r>
              <a:rPr lang="en-US" sz="2000" dirty="0" err="1">
                <a:latin typeface="Times New Roman" charset="0"/>
                <a:cs typeface="Times New Roman" charset="0"/>
              </a:rPr>
              <a:t>Avcon</a:t>
            </a:r>
            <a:endParaRPr lang="en-US" sz="2000" dirty="0">
              <a:latin typeface="Times New Roman" charset="0"/>
              <a:cs typeface="Times New Roman" charset="0"/>
            </a:endParaRPr>
          </a:p>
          <a:p>
            <a:r>
              <a:rPr lang="en-US" sz="2000" dirty="0" smtClean="0">
                <a:latin typeface="Times New Roman" charset="0"/>
                <a:cs typeface="Times New Roman" charset="0"/>
              </a:rPr>
              <a:t>Gilles </a:t>
            </a:r>
            <a:r>
              <a:rPr lang="en-US" sz="2000" dirty="0" err="1">
                <a:latin typeface="Times New Roman" charset="0"/>
                <a:cs typeface="Times New Roman" charset="0"/>
              </a:rPr>
              <a:t>Lauzière</a:t>
            </a:r>
            <a:r>
              <a:rPr lang="en-US" sz="2000" dirty="0">
                <a:latin typeface="Times New Roman" charset="0"/>
                <a:cs typeface="Times New Roman" charset="0"/>
              </a:rPr>
              <a:t>, </a:t>
            </a:r>
            <a:r>
              <a:rPr lang="en-US" sz="2000" dirty="0" err="1">
                <a:latin typeface="Times New Roman" charset="0"/>
                <a:cs typeface="Times New Roman" charset="0"/>
              </a:rPr>
              <a:t>Urbex</a:t>
            </a:r>
            <a:endParaRPr lang="en-US" sz="2000" dirty="0">
              <a:latin typeface="Times New Roman" charset="0"/>
              <a:cs typeface="Times New Roman" charset="0"/>
            </a:endParaRPr>
          </a:p>
          <a:p>
            <a:r>
              <a:rPr lang="en-US" sz="2000" dirty="0" smtClean="0">
                <a:latin typeface="Times New Roman" charset="0"/>
                <a:cs typeface="Times New Roman" charset="0"/>
              </a:rPr>
              <a:t>Fred </a:t>
            </a:r>
            <a:r>
              <a:rPr lang="en-US" sz="2000" dirty="0" err="1">
                <a:latin typeface="Times New Roman" charset="0"/>
                <a:cs typeface="Times New Roman" charset="0"/>
              </a:rPr>
              <a:t>Loeffler</a:t>
            </a:r>
            <a:r>
              <a:rPr lang="en-US" sz="2000" dirty="0">
                <a:latin typeface="Times New Roman" charset="0"/>
                <a:cs typeface="Times New Roman" charset="0"/>
              </a:rPr>
              <a:t>,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CHA – Vice chair</a:t>
            </a:r>
            <a:endParaRPr lang="en-US" sz="2000" dirty="0">
              <a:latin typeface="Times New Roman" charset="0"/>
              <a:cs typeface="Times New Roman" charset="0"/>
            </a:endParaRPr>
          </a:p>
          <a:p>
            <a:r>
              <a:rPr lang="en-US" sz="2000" dirty="0">
                <a:latin typeface="Times New Roman" charset="0"/>
                <a:cs typeface="Times New Roman" charset="0"/>
              </a:rPr>
              <a:t>Alfred </a:t>
            </a:r>
            <a:r>
              <a:rPr lang="en-US" sz="2000" dirty="0" err="1">
                <a:latin typeface="Times New Roman" charset="0"/>
                <a:cs typeface="Times New Roman" charset="0"/>
              </a:rPr>
              <a:t>Seiterle</a:t>
            </a:r>
            <a:r>
              <a:rPr lang="en-US" sz="2000" dirty="0">
                <a:latin typeface="Times New Roman" charset="0"/>
                <a:cs typeface="Times New Roman" charset="0"/>
              </a:rPr>
              <a:t>, </a:t>
            </a:r>
            <a:r>
              <a:rPr lang="en-US" sz="2000" dirty="0" err="1">
                <a:latin typeface="Times New Roman" charset="0"/>
                <a:cs typeface="Times New Roman" charset="0"/>
              </a:rPr>
              <a:t>Aeroplan</a:t>
            </a:r>
            <a:r>
              <a:rPr lang="en-US" sz="2000" dirty="0">
                <a:latin typeface="Times New Roman" charset="0"/>
                <a:cs typeface="Times New Roman" charset="0"/>
              </a:rPr>
              <a:t> Engineering</a:t>
            </a:r>
          </a:p>
          <a:p>
            <a:r>
              <a:rPr lang="en-US" sz="2000" dirty="0" smtClean="0">
                <a:latin typeface="Times New Roman" charset="0"/>
                <a:cs typeface="Times New Roman" charset="0"/>
              </a:rPr>
              <a:t>Irwin </a:t>
            </a:r>
            <a:r>
              <a:rPr lang="en-US" sz="2000" dirty="0">
                <a:latin typeface="Times New Roman" charset="0"/>
                <a:cs typeface="Times New Roman" charset="0"/>
              </a:rPr>
              <a:t>Smiley, AECOM</a:t>
            </a:r>
          </a:p>
          <a:p>
            <a:r>
              <a:rPr lang="en-US" sz="2000" dirty="0" smtClean="0">
                <a:latin typeface="Times New Roman" charset="0"/>
                <a:cs typeface="Times New Roman" charset="0"/>
              </a:rPr>
              <a:t>Mike </a:t>
            </a:r>
            <a:r>
              <a:rPr lang="en-US" sz="2000" dirty="0" err="1">
                <a:latin typeface="Times New Roman" charset="0"/>
                <a:cs typeface="Times New Roman" charset="0"/>
              </a:rPr>
              <a:t>Tebeau</a:t>
            </a:r>
            <a:r>
              <a:rPr lang="en-US" sz="2000" dirty="0">
                <a:latin typeface="Times New Roman" charset="0"/>
                <a:cs typeface="Times New Roman" charset="0"/>
              </a:rPr>
              <a:t>, Lambert-St Louis International Airport </a:t>
            </a:r>
            <a:endParaRPr lang="en-US" sz="2000" dirty="0" smtClean="0">
              <a:latin typeface="Times New Roman" charset="0"/>
              <a:cs typeface="Times New Roman" charset="0"/>
            </a:endParaRPr>
          </a:p>
          <a:p>
            <a:r>
              <a:rPr lang="en-US" sz="2000" dirty="0" smtClean="0">
                <a:latin typeface="Times New Roman" charset="0"/>
                <a:cs typeface="Times New Roman" charset="0"/>
              </a:rPr>
              <a:t>Craig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Twibell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, RS&amp;H</a:t>
            </a:r>
            <a:endParaRPr lang="en-US" sz="2000" dirty="0">
              <a:latin typeface="Times New Roman" charset="0"/>
              <a:cs typeface="Times New Roman" charset="0"/>
            </a:endParaRPr>
          </a:p>
          <a:p>
            <a:r>
              <a:rPr lang="en-US" sz="2000" dirty="0">
                <a:latin typeface="Times New Roman" charset="0"/>
                <a:cs typeface="Times New Roman" charset="0"/>
              </a:rPr>
              <a:t>John </a:t>
            </a:r>
            <a:r>
              <a:rPr lang="en-US" sz="2000" dirty="0" err="1">
                <a:latin typeface="Times New Roman" charset="0"/>
                <a:cs typeface="Times New Roman" charset="0"/>
              </a:rPr>
              <a:t>Wujek</a:t>
            </a:r>
            <a:r>
              <a:rPr lang="en-US" sz="2000" dirty="0">
                <a:latin typeface="Times New Roman" charset="0"/>
                <a:cs typeface="Times New Roman" charset="0"/>
              </a:rPr>
              <a:t>,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HNTB - Secretary</a:t>
            </a:r>
            <a:endParaRPr lang="en-US" sz="2000" dirty="0">
              <a:latin typeface="Times New Roman" charset="0"/>
              <a:cs typeface="Times New Roman" charset="0"/>
            </a:endParaRPr>
          </a:p>
          <a:p>
            <a:r>
              <a:rPr lang="en-US" sz="2000" dirty="0" smtClean="0">
                <a:latin typeface="Times New Roman" charset="0"/>
                <a:cs typeface="Times New Roman" charset="0"/>
              </a:rPr>
              <a:t>Richard </a:t>
            </a:r>
            <a:r>
              <a:rPr lang="en-US" sz="2000" dirty="0">
                <a:latin typeface="Times New Roman" charset="0"/>
                <a:cs typeface="Times New Roman" charset="0"/>
              </a:rPr>
              <a:t>Larivée, </a:t>
            </a:r>
            <a:r>
              <a:rPr lang="en-US" sz="2000" dirty="0" err="1">
                <a:latin typeface="Times New Roman" charset="0"/>
                <a:cs typeface="Times New Roman" charset="0"/>
              </a:rPr>
              <a:t>Avia</a:t>
            </a:r>
            <a:r>
              <a:rPr lang="en-US" sz="2000" dirty="0">
                <a:latin typeface="Times New Roman" charset="0"/>
                <a:cs typeface="Times New Roman" charset="0"/>
              </a:rPr>
              <a:t> </a:t>
            </a:r>
            <a:r>
              <a:rPr lang="en-US" sz="2000" dirty="0" err="1">
                <a:latin typeface="Times New Roman" charset="0"/>
                <a:cs typeface="Times New Roman" charset="0"/>
              </a:rPr>
              <a:t>Rupta</a:t>
            </a:r>
            <a:r>
              <a:rPr lang="en-US" sz="2000" dirty="0">
                <a:latin typeface="Times New Roman" charset="0"/>
                <a:cs typeface="Times New Roman" charset="0"/>
              </a:rPr>
              <a:t>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Solutions - Chair</a:t>
            </a:r>
            <a:endParaRPr lang="en-US" sz="2000" dirty="0">
              <a:latin typeface="Times New Roman" charset="0"/>
              <a:cs typeface="Times New Roman" charset="0"/>
            </a:endParaRPr>
          </a:p>
          <a:p>
            <a:endParaRPr lang="en-CA" sz="2200" dirty="0" smtClean="0">
              <a:cs typeface="Candara"/>
            </a:endParaRPr>
          </a:p>
          <a:p>
            <a:endParaRPr lang="en-US" dirty="0">
              <a:latin typeface="Candara"/>
              <a:cs typeface="Candara"/>
            </a:endParaRPr>
          </a:p>
          <a:p>
            <a:pPr lvl="2">
              <a:lnSpc>
                <a:spcPct val="90000"/>
              </a:lnSpc>
            </a:pPr>
            <a:endParaRPr lang="en-US" sz="2200" dirty="0">
              <a:latin typeface="Bastian Sans Light" charset="0"/>
            </a:endParaRPr>
          </a:p>
          <a:p>
            <a:endParaRPr lang="en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IES </a:t>
            </a:r>
            <a:r>
              <a:rPr lang="en-CA" b="1" dirty="0"/>
              <a:t>RP-37 </a:t>
            </a:r>
            <a:r>
              <a:rPr lang="en-CA" b="1" dirty="0" smtClean="0"/>
              <a:t>last </a:t>
            </a:r>
            <a:r>
              <a:rPr lang="en-CA" b="1" dirty="0"/>
              <a:t>update before publication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29107"/>
            <a:ext cx="8321533" cy="4269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b="1" dirty="0" smtClean="0">
                <a:latin typeface="Candara"/>
                <a:cs typeface="Candara"/>
              </a:rPr>
              <a:t>Scope</a:t>
            </a:r>
            <a:endParaRPr lang="fr-CA" b="1" dirty="0" smtClean="0">
              <a:latin typeface="Candara"/>
              <a:cs typeface="Candara"/>
            </a:endParaRPr>
          </a:p>
          <a:p>
            <a:r>
              <a:rPr lang="en-CA" sz="2200" dirty="0" smtClean="0">
                <a:cs typeface="Candara"/>
              </a:rPr>
              <a:t>Outdoor lighting in the airport environment includes aircraft stands and apron areas, roadways, vehicular parking facilities, passenger loading and unloading areas and pedestrian walkways.</a:t>
            </a:r>
          </a:p>
          <a:p>
            <a:pPr marL="0" indent="0">
              <a:buNone/>
            </a:pPr>
            <a:r>
              <a:rPr lang="en-CA" sz="2200" dirty="0" smtClean="0">
                <a:cs typeface="Candara"/>
              </a:rPr>
              <a:t>  </a:t>
            </a:r>
            <a:endParaRPr lang="en-CA" sz="2000" dirty="0" smtClean="0">
              <a:cs typeface="Candara"/>
            </a:endParaRPr>
          </a:p>
          <a:p>
            <a:r>
              <a:rPr lang="en-CA" sz="2200" dirty="0" smtClean="0">
                <a:cs typeface="Candara"/>
              </a:rPr>
              <a:t>The recommendations included in this IES RP provide guidance for lighting of these areas while </a:t>
            </a:r>
            <a:r>
              <a:rPr lang="en-CA" sz="2200" b="1" u="sng" dirty="0" smtClean="0">
                <a:cs typeface="Candara"/>
              </a:rPr>
              <a:t>emphasizing the restrictions, regulations, and best practices for safe movement of aircraft</a:t>
            </a:r>
            <a:r>
              <a:rPr lang="en-CA" sz="2200" dirty="0" smtClean="0">
                <a:cs typeface="Candara"/>
              </a:rPr>
              <a:t>. </a:t>
            </a:r>
          </a:p>
          <a:p>
            <a:pPr marL="0" indent="0">
              <a:buNone/>
            </a:pPr>
            <a:endParaRPr lang="en-CA" sz="1800" dirty="0" smtClean="0">
              <a:cs typeface="Candara"/>
            </a:endParaRPr>
          </a:p>
          <a:p>
            <a:r>
              <a:rPr lang="en-CA" sz="2200" b="1" u="sng" dirty="0" smtClean="0">
                <a:cs typeface="Candara"/>
              </a:rPr>
              <a:t>Excluding</a:t>
            </a:r>
            <a:r>
              <a:rPr lang="en-CA" sz="2200" dirty="0" smtClean="0">
                <a:cs typeface="Candara"/>
              </a:rPr>
              <a:t> AGL and heliport areas.</a:t>
            </a:r>
          </a:p>
          <a:p>
            <a:endParaRPr lang="en-US" dirty="0">
              <a:latin typeface="Candara"/>
              <a:cs typeface="Candara"/>
            </a:endParaRPr>
          </a:p>
          <a:p>
            <a:pPr lvl="2">
              <a:lnSpc>
                <a:spcPct val="90000"/>
              </a:lnSpc>
            </a:pPr>
            <a:endParaRPr lang="en-US" sz="2200" dirty="0">
              <a:latin typeface="Bastian Sans Light" charset="0"/>
            </a:endParaRPr>
          </a:p>
          <a:p>
            <a:endParaRPr lang="en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IES </a:t>
            </a:r>
            <a:r>
              <a:rPr lang="en-CA" b="1" dirty="0"/>
              <a:t>RP-37 </a:t>
            </a:r>
            <a:r>
              <a:rPr lang="en-CA" b="1" dirty="0" smtClean="0"/>
              <a:t>last </a:t>
            </a:r>
            <a:r>
              <a:rPr lang="en-CA" b="1" dirty="0"/>
              <a:t>update before publication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6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31800" y="1702107"/>
            <a:ext cx="8432800" cy="4584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800" b="1" dirty="0" err="1" smtClean="0">
                <a:latin typeface="Candara"/>
                <a:cs typeface="Candara"/>
              </a:rPr>
              <a:t>History</a:t>
            </a:r>
            <a:endParaRPr lang="fr-CA" sz="2800" b="1" dirty="0" smtClean="0">
              <a:latin typeface="Candara"/>
              <a:cs typeface="Candara"/>
            </a:endParaRPr>
          </a:p>
          <a:p>
            <a:pPr>
              <a:defRPr/>
            </a:pPr>
            <a:r>
              <a:rPr lang="en-US" dirty="0"/>
              <a:t>1987 </a:t>
            </a:r>
            <a:r>
              <a:rPr lang="en-US" dirty="0" smtClean="0"/>
              <a:t>- Publication </a:t>
            </a:r>
            <a:r>
              <a:rPr lang="en-US" dirty="0"/>
              <a:t>of RP-14 and RP-17 (1968)</a:t>
            </a:r>
          </a:p>
          <a:p>
            <a:pPr>
              <a:defRPr/>
            </a:pPr>
            <a:r>
              <a:rPr lang="en-US" dirty="0" smtClean="0"/>
              <a:t>2008 </a:t>
            </a:r>
            <a:r>
              <a:rPr lang="en-US" dirty="0"/>
              <a:t>- RP-</a:t>
            </a:r>
            <a:r>
              <a:rPr lang="en-US" dirty="0" smtClean="0"/>
              <a:t>37 </a:t>
            </a:r>
            <a:r>
              <a:rPr lang="en-US" dirty="0" smtClean="0"/>
              <a:t>subcommittee </a:t>
            </a:r>
            <a:r>
              <a:rPr lang="en-US" dirty="0"/>
              <a:t>kick-off </a:t>
            </a:r>
            <a:endParaRPr lang="en-US" dirty="0" smtClean="0"/>
          </a:p>
          <a:p>
            <a:pPr>
              <a:defRPr/>
            </a:pPr>
            <a:r>
              <a:rPr lang="en-US" dirty="0"/>
              <a:t>2010 </a:t>
            </a:r>
            <a:r>
              <a:rPr lang="en-US" dirty="0" smtClean="0"/>
              <a:t>- Document </a:t>
            </a:r>
            <a:r>
              <a:rPr lang="en-US" dirty="0"/>
              <a:t>sent for </a:t>
            </a:r>
            <a:r>
              <a:rPr lang="en-US" dirty="0" smtClean="0"/>
              <a:t>comments at </a:t>
            </a:r>
            <a:r>
              <a:rPr lang="en-US" dirty="0" smtClean="0"/>
              <a:t>IES TRC </a:t>
            </a:r>
            <a:r>
              <a:rPr lang="en-US" dirty="0" smtClean="0"/>
              <a:t>– </a:t>
            </a:r>
            <a:r>
              <a:rPr lang="en-US" dirty="0"/>
              <a:t>40</a:t>
            </a:r>
            <a:r>
              <a:rPr lang="en-US" dirty="0" smtClean="0"/>
              <a:t>% </a:t>
            </a:r>
            <a:r>
              <a:rPr lang="en-US" dirty="0" smtClean="0"/>
              <a:t>draft </a:t>
            </a:r>
          </a:p>
          <a:p>
            <a:pPr>
              <a:defRPr/>
            </a:pPr>
            <a:r>
              <a:rPr lang="en-US" dirty="0" smtClean="0"/>
              <a:t>2011 - 80% draft sent out for comments  +- 200 comments</a:t>
            </a:r>
            <a:endParaRPr lang="en-US" dirty="0" smtClean="0"/>
          </a:p>
          <a:p>
            <a:pPr>
              <a:defRPr/>
            </a:pPr>
            <a:r>
              <a:rPr lang="en-US" dirty="0"/>
              <a:t>2011 </a:t>
            </a:r>
            <a:r>
              <a:rPr lang="en-US" dirty="0" smtClean="0"/>
              <a:t>- </a:t>
            </a:r>
            <a:r>
              <a:rPr lang="en-US" dirty="0" smtClean="0"/>
              <a:t>Graphics </a:t>
            </a:r>
            <a:r>
              <a:rPr lang="en-US" dirty="0" smtClean="0"/>
              <a:t>and pictures set up. </a:t>
            </a:r>
          </a:p>
          <a:p>
            <a:pPr>
              <a:defRPr/>
            </a:pPr>
            <a:r>
              <a:rPr lang="en-US" dirty="0" smtClean="0"/>
              <a:t>2012-</a:t>
            </a:r>
            <a:r>
              <a:rPr lang="en-US" dirty="0" smtClean="0"/>
              <a:t>2013 - Successive </a:t>
            </a:r>
            <a:r>
              <a:rPr lang="en-US" dirty="0" smtClean="0"/>
              <a:t>update and modification of document. </a:t>
            </a:r>
          </a:p>
          <a:p>
            <a:pPr>
              <a:defRPr/>
            </a:pPr>
            <a:r>
              <a:rPr lang="en-US" dirty="0" smtClean="0"/>
              <a:t>2014 </a:t>
            </a:r>
            <a:r>
              <a:rPr lang="en-US" dirty="0" smtClean="0"/>
              <a:t>- Document </a:t>
            </a:r>
            <a:r>
              <a:rPr lang="en-US" dirty="0" smtClean="0"/>
              <a:t>ready for review </a:t>
            </a:r>
            <a:r>
              <a:rPr lang="en-US" dirty="0" smtClean="0"/>
              <a:t>and </a:t>
            </a:r>
            <a:r>
              <a:rPr lang="en-US" dirty="0" smtClean="0"/>
              <a:t>final </a:t>
            </a:r>
            <a:r>
              <a:rPr lang="en-US" dirty="0" smtClean="0"/>
              <a:t>graphic</a:t>
            </a:r>
            <a:endParaRPr lang="en-US" dirty="0" smtClean="0"/>
          </a:p>
          <a:p>
            <a:pPr>
              <a:defRPr/>
            </a:pPr>
            <a:r>
              <a:rPr lang="en-US" dirty="0"/>
              <a:t>2015 - </a:t>
            </a:r>
            <a:r>
              <a:rPr lang="en-US" dirty="0" smtClean="0"/>
              <a:t>Committee </a:t>
            </a:r>
            <a:r>
              <a:rPr lang="en-US" dirty="0" smtClean="0"/>
              <a:t>reviews (sub-committee, main committee, </a:t>
            </a:r>
            <a:r>
              <a:rPr lang="en-US" dirty="0" smtClean="0"/>
              <a:t>IES technical review committee, IES </a:t>
            </a:r>
            <a:r>
              <a:rPr lang="en-US" dirty="0" smtClean="0"/>
              <a:t>board)</a:t>
            </a:r>
            <a:endParaRPr lang="en-US" dirty="0"/>
          </a:p>
          <a:p>
            <a:endParaRPr lang="en-US" dirty="0">
              <a:latin typeface="Candara"/>
              <a:cs typeface="Candara"/>
            </a:endParaRPr>
          </a:p>
          <a:p>
            <a:pPr lvl="2">
              <a:lnSpc>
                <a:spcPct val="90000"/>
              </a:lnSpc>
            </a:pPr>
            <a:endParaRPr lang="en-US" sz="2200" dirty="0">
              <a:latin typeface="Bastian Sans Light" charset="0"/>
            </a:endParaRPr>
          </a:p>
          <a:p>
            <a:endParaRPr lang="en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IES </a:t>
            </a:r>
            <a:r>
              <a:rPr lang="en-CA" b="1" dirty="0"/>
              <a:t>RP-37 </a:t>
            </a:r>
            <a:r>
              <a:rPr lang="en-CA" b="1" dirty="0" smtClean="0"/>
              <a:t>last </a:t>
            </a:r>
            <a:r>
              <a:rPr lang="en-CA" b="1" dirty="0"/>
              <a:t>update before publication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5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49998" y="1770882"/>
            <a:ext cx="8321533" cy="46426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3600" b="1" dirty="0" smtClean="0">
                <a:latin typeface="Candara"/>
                <a:cs typeface="Candara"/>
              </a:rPr>
              <a:t>Table of content of RP</a:t>
            </a:r>
          </a:p>
          <a:p>
            <a:pPr lvl="1">
              <a:lnSpc>
                <a:spcPct val="90000"/>
              </a:lnSpc>
            </a:pPr>
            <a:r>
              <a:rPr lang="fr-CA" sz="2800" dirty="0" smtClean="0">
                <a:latin typeface="Candara"/>
                <a:cs typeface="Candara"/>
              </a:rPr>
              <a:t>Introduction</a:t>
            </a:r>
            <a:endParaRPr lang="en-US" sz="2800" dirty="0" smtClean="0">
              <a:latin typeface="Candara"/>
              <a:cs typeface="Candara"/>
            </a:endParaRP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Candara"/>
                <a:cs typeface="Candara"/>
              </a:rPr>
              <a:t>Characteristics </a:t>
            </a:r>
            <a:r>
              <a:rPr lang="en-US" sz="2800" dirty="0">
                <a:latin typeface="Candara"/>
                <a:cs typeface="Candara"/>
              </a:rPr>
              <a:t>of Airport Areas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ndara"/>
                <a:cs typeface="Candara"/>
              </a:rPr>
              <a:t>Visual Issues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Candara"/>
                <a:cs typeface="Candara"/>
              </a:rPr>
              <a:t>Design </a:t>
            </a:r>
            <a:r>
              <a:rPr lang="en-US" sz="2800" dirty="0">
                <a:latin typeface="Candara"/>
                <a:cs typeface="Candara"/>
              </a:rPr>
              <a:t>Criteria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ndara"/>
                <a:cs typeface="Candara"/>
              </a:rPr>
              <a:t>Essential Safety and Security Lighting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ndara"/>
                <a:cs typeface="Candara"/>
              </a:rPr>
              <a:t>Environmental </a:t>
            </a:r>
            <a:r>
              <a:rPr lang="en-US" sz="2800" dirty="0" smtClean="0">
                <a:latin typeface="Candara"/>
                <a:cs typeface="Candara"/>
              </a:rPr>
              <a:t>Conditions 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>
                <a:latin typeface="Candara"/>
                <a:cs typeface="Candara"/>
              </a:rPr>
              <a:t>Annexes </a:t>
            </a:r>
            <a:endParaRPr lang="en-US" sz="2800" dirty="0">
              <a:latin typeface="Candara"/>
              <a:cs typeface="Candara"/>
            </a:endParaRPr>
          </a:p>
          <a:p>
            <a:pPr lvl="2">
              <a:lnSpc>
                <a:spcPct val="90000"/>
              </a:lnSpc>
            </a:pPr>
            <a:r>
              <a:rPr lang="en-US" sz="2900" dirty="0" smtClean="0">
                <a:latin typeface="Candara"/>
                <a:cs typeface="Candara"/>
              </a:rPr>
              <a:t>Luminance and illuminance for roadway lighting</a:t>
            </a:r>
            <a:endParaRPr lang="en-US" sz="2900" dirty="0" smtClean="0">
              <a:latin typeface="Candara"/>
              <a:cs typeface="Candara"/>
            </a:endParaRPr>
          </a:p>
          <a:p>
            <a:pPr lvl="2">
              <a:lnSpc>
                <a:spcPct val="90000"/>
              </a:lnSpc>
            </a:pPr>
            <a:r>
              <a:rPr lang="en-US" sz="2900" dirty="0" smtClean="0">
                <a:latin typeface="Candara"/>
                <a:cs typeface="Candara"/>
              </a:rPr>
              <a:t>Field measurement</a:t>
            </a:r>
          </a:p>
          <a:p>
            <a:pPr lvl="2">
              <a:lnSpc>
                <a:spcPct val="90000"/>
              </a:lnSpc>
            </a:pPr>
            <a:r>
              <a:rPr lang="en-US" sz="2900" dirty="0" smtClean="0">
                <a:latin typeface="Candara"/>
                <a:cs typeface="Candara"/>
              </a:rPr>
              <a:t>Maintenance</a:t>
            </a:r>
            <a:endParaRPr lang="en-US" sz="2900" dirty="0">
              <a:latin typeface="Candara"/>
              <a:cs typeface="Candara"/>
            </a:endParaRPr>
          </a:p>
          <a:p>
            <a:pPr lvl="2">
              <a:lnSpc>
                <a:spcPct val="90000"/>
              </a:lnSpc>
            </a:pPr>
            <a:r>
              <a:rPr lang="en-US" sz="2900" dirty="0">
                <a:latin typeface="Candara"/>
                <a:cs typeface="Candara"/>
              </a:rPr>
              <a:t>Economics</a:t>
            </a:r>
          </a:p>
          <a:p>
            <a:pPr lvl="2">
              <a:lnSpc>
                <a:spcPct val="90000"/>
              </a:lnSpc>
            </a:pPr>
            <a:r>
              <a:rPr lang="en-US" sz="2900" dirty="0">
                <a:latin typeface="Candara"/>
                <a:cs typeface="Candara"/>
              </a:rPr>
              <a:t>Lighting </a:t>
            </a:r>
            <a:r>
              <a:rPr lang="en-US" sz="2900" dirty="0" smtClean="0">
                <a:latin typeface="Candara"/>
                <a:cs typeface="Candara"/>
              </a:rPr>
              <a:t>Equipment</a:t>
            </a:r>
          </a:p>
          <a:p>
            <a:pPr lvl="2">
              <a:lnSpc>
                <a:spcPct val="90000"/>
              </a:lnSpc>
            </a:pPr>
            <a:r>
              <a:rPr lang="en-US" sz="2900" dirty="0" smtClean="0">
                <a:latin typeface="Candara"/>
                <a:cs typeface="Candara"/>
              </a:rPr>
              <a:t>Glossary</a:t>
            </a:r>
            <a:r>
              <a:rPr lang="en-US" sz="2900" dirty="0">
                <a:cs typeface="Candara"/>
              </a:rPr>
              <a:t>, </a:t>
            </a:r>
            <a:r>
              <a:rPr lang="en-US" sz="2900" dirty="0" smtClean="0">
                <a:cs typeface="Candara"/>
              </a:rPr>
              <a:t>Reference and Additional Reading</a:t>
            </a:r>
            <a:endParaRPr lang="en-US" sz="2900" dirty="0">
              <a:cs typeface="Candara"/>
            </a:endParaRPr>
          </a:p>
          <a:p>
            <a:pPr lvl="2">
              <a:lnSpc>
                <a:spcPct val="90000"/>
              </a:lnSpc>
            </a:pPr>
            <a:endParaRPr lang="en-US" sz="2900" dirty="0" smtClean="0">
              <a:latin typeface="Candara"/>
              <a:cs typeface="Candara"/>
            </a:endParaRPr>
          </a:p>
          <a:p>
            <a:pPr lvl="2">
              <a:lnSpc>
                <a:spcPct val="90000"/>
              </a:lnSpc>
            </a:pPr>
            <a:endParaRPr lang="en-US" sz="2200" dirty="0">
              <a:latin typeface="Bastian Sans Light" charset="0"/>
            </a:endParaRPr>
          </a:p>
          <a:p>
            <a:endParaRPr lang="en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IES RP-37 last update before publication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0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8393" y="1748573"/>
            <a:ext cx="8321533" cy="4181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ndara"/>
                <a:cs typeface="Candara"/>
              </a:rPr>
              <a:t>Visual </a:t>
            </a:r>
            <a:r>
              <a:rPr lang="en-US" sz="2800" b="1" dirty="0">
                <a:latin typeface="Candara"/>
                <a:cs typeface="Candara"/>
              </a:rPr>
              <a:t>Issues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ndara"/>
                <a:cs typeface="Candara"/>
              </a:rPr>
              <a:t>Airport control towers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ndara"/>
                <a:cs typeface="Candara"/>
              </a:rPr>
              <a:t>Visibility throughout airfield and landside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ndara"/>
                <a:cs typeface="Candara"/>
              </a:rPr>
              <a:t>Line of sight (pole and luminaire)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ndara"/>
                <a:cs typeface="Candara"/>
              </a:rPr>
              <a:t>Obtrusive light  </a:t>
            </a:r>
            <a:endParaRPr lang="en-US" dirty="0" smtClean="0">
              <a:latin typeface="Candara"/>
              <a:cs typeface="Candara"/>
            </a:endParaRPr>
          </a:p>
          <a:p>
            <a:pPr marL="627063" lvl="2" indent="0">
              <a:lnSpc>
                <a:spcPct val="90000"/>
              </a:lnSpc>
              <a:buNone/>
            </a:pPr>
            <a:endParaRPr lang="en-US" dirty="0">
              <a:latin typeface="Candara"/>
              <a:cs typeface="Candara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Pilot</a:t>
            </a:r>
            <a:endParaRPr lang="en-US" dirty="0">
              <a:latin typeface="Candara"/>
              <a:cs typeface="Candara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Candara"/>
                <a:cs typeface="Candara"/>
              </a:rPr>
              <a:t>Approaching the airport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ndara"/>
                <a:cs typeface="Candara"/>
              </a:rPr>
              <a:t>Rollout &amp; Taxiing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ndara"/>
                <a:cs typeface="Candara"/>
              </a:rPr>
              <a:t>Parking </a:t>
            </a:r>
          </a:p>
          <a:p>
            <a:pPr lvl="2">
              <a:lnSpc>
                <a:spcPct val="90000"/>
              </a:lnSpc>
            </a:pPr>
            <a:endParaRPr lang="en-US" sz="2200" dirty="0" smtClean="0">
              <a:latin typeface="Bastian Sans Light" charset="0"/>
            </a:endParaRPr>
          </a:p>
          <a:p>
            <a:endParaRPr lang="en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IES RP-37 last update before publication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1890" y="4090697"/>
            <a:ext cx="4750435" cy="22775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20325" y="554942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1000" dirty="0" err="1">
                <a:solidFill>
                  <a:schemeClr val="bg1"/>
                </a:solidFill>
              </a:rPr>
              <a:t>Captain</a:t>
            </a:r>
            <a:r>
              <a:rPr lang="fr-FR" sz="1000" dirty="0">
                <a:solidFill>
                  <a:schemeClr val="bg1"/>
                </a:solidFill>
              </a:rPr>
              <a:t> Mike Maas </a:t>
            </a:r>
            <a:r>
              <a:rPr lang="fr-FR" sz="1000" dirty="0" err="1">
                <a:solidFill>
                  <a:schemeClr val="bg1"/>
                </a:solidFill>
              </a:rPr>
              <a:t>Regional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Airport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Safety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Coordinator</a:t>
            </a:r>
            <a:r>
              <a:rPr lang="fr-FR" sz="1000" dirty="0">
                <a:solidFill>
                  <a:schemeClr val="bg1"/>
                </a:solidFill>
              </a:rPr>
              <a:t> Air Line Pilots Association, </a:t>
            </a:r>
            <a:r>
              <a:rPr lang="fr-FR" sz="1000" dirty="0" err="1">
                <a:solidFill>
                  <a:schemeClr val="bg1"/>
                </a:solidFill>
              </a:rPr>
              <a:t>Intl</a:t>
            </a:r>
            <a:r>
              <a:rPr lang="fr-FR" sz="1000" dirty="0">
                <a:solidFill>
                  <a:schemeClr val="bg1"/>
                </a:solidFill>
              </a:rPr>
              <a:t>.</a:t>
            </a:r>
            <a:r>
              <a:rPr lang="fr-CA" sz="1000" dirty="0">
                <a:solidFill>
                  <a:schemeClr val="bg1"/>
                </a:solidFill>
              </a:rPr>
              <a:t> 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8" name="Image 7" descr="ZRH_TWRview_889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76" y="1703097"/>
            <a:ext cx="3095149" cy="23213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90665" y="3524322"/>
            <a:ext cx="2785036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 smtClean="0">
                <a:solidFill>
                  <a:schemeClr val="bg1"/>
                </a:solidFill>
              </a:rPr>
              <a:t>Zurich </a:t>
            </a:r>
            <a:r>
              <a:rPr lang="fr-FR" sz="1050" dirty="0" err="1" smtClean="0">
                <a:solidFill>
                  <a:schemeClr val="bg1"/>
                </a:solidFill>
              </a:rPr>
              <a:t>airport</a:t>
            </a:r>
            <a:r>
              <a:rPr lang="fr-FR" sz="105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050" dirty="0" err="1" smtClean="0">
                <a:solidFill>
                  <a:schemeClr val="bg1"/>
                </a:solidFill>
              </a:rPr>
              <a:t>From</a:t>
            </a:r>
            <a:r>
              <a:rPr lang="fr-FR" sz="1050" dirty="0" smtClean="0">
                <a:solidFill>
                  <a:schemeClr val="bg1"/>
                </a:solidFill>
              </a:rPr>
              <a:t> Alfred </a:t>
            </a:r>
            <a:r>
              <a:rPr lang="fr-FR" sz="1050" dirty="0" err="1" smtClean="0">
                <a:solidFill>
                  <a:schemeClr val="bg1"/>
                </a:solidFill>
              </a:rPr>
              <a:t>Seiterle</a:t>
            </a:r>
            <a:r>
              <a:rPr lang="fr-FR" sz="1600" dirty="0" smtClean="0">
                <a:solidFill>
                  <a:schemeClr val="bg1"/>
                </a:solidFill>
              </a:rPr>
              <a:t>.</a:t>
            </a:r>
            <a:r>
              <a:rPr lang="fr-CA" sz="1600" dirty="0" smtClean="0">
                <a:solidFill>
                  <a:schemeClr val="bg1"/>
                </a:solidFill>
              </a:rPr>
              <a:t> 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0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04801" y="1998361"/>
            <a:ext cx="8486506" cy="4179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cs typeface="Candara"/>
              </a:rPr>
              <a:t>Design Criteria</a:t>
            </a:r>
            <a:endParaRPr lang="en-US" sz="2800" b="1" dirty="0" smtClean="0">
              <a:latin typeface="Candara"/>
              <a:cs typeface="Candara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Aviation Special Conditions</a:t>
            </a:r>
            <a:endParaRPr lang="en-US" dirty="0">
              <a:latin typeface="Candara"/>
              <a:cs typeface="Candara"/>
            </a:endParaRPr>
          </a:p>
          <a:p>
            <a:pPr lvl="2">
              <a:lnSpc>
                <a:spcPct val="110000"/>
              </a:lnSpc>
            </a:pPr>
            <a:r>
              <a:rPr lang="en-US" sz="2200" b="1" u="sng" dirty="0" smtClean="0">
                <a:latin typeface="Candara"/>
                <a:cs typeface="Candara"/>
              </a:rPr>
              <a:t>Glare</a:t>
            </a:r>
            <a:r>
              <a:rPr lang="en-US" sz="2200" dirty="0" smtClean="0">
                <a:latin typeface="Candara"/>
                <a:cs typeface="Candara"/>
              </a:rPr>
              <a:t> </a:t>
            </a:r>
            <a:r>
              <a:rPr lang="en-US" dirty="0" smtClean="0"/>
              <a:t>reduces </a:t>
            </a:r>
            <a:r>
              <a:rPr lang="en-US" dirty="0"/>
              <a:t>visibility when </a:t>
            </a:r>
            <a:r>
              <a:rPr lang="en-US" b="1" u="sng" dirty="0"/>
              <a:t>low mounted luminaires</a:t>
            </a:r>
            <a:r>
              <a:rPr lang="en-US" dirty="0"/>
              <a:t> are aimed out and away from the area to be lit. </a:t>
            </a:r>
            <a:endParaRPr lang="en-US" dirty="0" smtClean="0"/>
          </a:p>
          <a:p>
            <a:pPr lvl="2">
              <a:lnSpc>
                <a:spcPct val="110000"/>
              </a:lnSpc>
            </a:pPr>
            <a:r>
              <a:rPr lang="en-US" dirty="0" smtClean="0"/>
              <a:t>Unnecessary </a:t>
            </a:r>
            <a:r>
              <a:rPr lang="en-US" dirty="0"/>
              <a:t>or unwanted glare is minimized by </a:t>
            </a:r>
            <a:r>
              <a:rPr lang="en-US" b="1" u="sng" dirty="0"/>
              <a:t>using higher fixture mounting height position</a:t>
            </a:r>
            <a:r>
              <a:rPr lang="en-US" dirty="0"/>
              <a:t> and steeper aiming angles, thereby putting the light where it is needed, while reducing the visibility of the actual light </a:t>
            </a:r>
            <a:r>
              <a:rPr lang="en-US" dirty="0" smtClean="0"/>
              <a:t>source, </a:t>
            </a:r>
            <a:r>
              <a:rPr lang="en-US" dirty="0"/>
              <a:t>and minimizing light pollution and light trespass.</a:t>
            </a:r>
            <a:r>
              <a:rPr lang="fr-CA" dirty="0"/>
              <a:t> 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IES RP-37 last update before publication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5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Image 5" descr="Pearson 1959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1" y="360401"/>
            <a:ext cx="7940297" cy="5637972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23430" y="5485975"/>
            <a:ext cx="3622244" cy="4304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800000"/>
                </a:solidFill>
              </a:rPr>
              <a:t>1959 – Toronto Airport, Canada</a:t>
            </a:r>
            <a:endParaRPr lang="en-CA" b="1" dirty="0">
              <a:solidFill>
                <a:srgbClr val="800000"/>
              </a:solidFill>
            </a:endParaRPr>
          </a:p>
        </p:txBody>
      </p:sp>
      <p:pic>
        <p:nvPicPr>
          <p:cNvPr id="7" name="Image 6" descr="IMG_233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2" t="13008" r="4884" b="54586"/>
          <a:stretch/>
        </p:blipFill>
        <p:spPr>
          <a:xfrm>
            <a:off x="4827918" y="69231"/>
            <a:ext cx="4263763" cy="208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3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00659" y="1998361"/>
            <a:ext cx="8321533" cy="4179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cs typeface="Candara"/>
              </a:rPr>
              <a:t>Design Criteria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ndara"/>
                <a:cs typeface="Candara"/>
              </a:rPr>
              <a:t>Selection </a:t>
            </a:r>
            <a:r>
              <a:rPr lang="en-US" dirty="0" smtClean="0">
                <a:latin typeface="Candara"/>
                <a:cs typeface="Candara"/>
              </a:rPr>
              <a:t>of luminaire</a:t>
            </a:r>
            <a:endParaRPr lang="en-US" sz="2200" dirty="0" smtClean="0">
              <a:latin typeface="Bastian Sans Light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/>
              <a:t>IES RP-37 last update before publication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54" y="3057158"/>
            <a:ext cx="2240105" cy="21976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187" y="3229214"/>
            <a:ext cx="1819301" cy="19653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8549" r="3941"/>
          <a:stretch/>
        </p:blipFill>
        <p:spPr>
          <a:xfrm>
            <a:off x="4800488" y="3398023"/>
            <a:ext cx="3766557" cy="139774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99830" y="5157828"/>
            <a:ext cx="1444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fr-FR" sz="4400" dirty="0" smtClean="0">
                <a:solidFill>
                  <a:srgbClr val="FF0000"/>
                </a:solidFill>
              </a:rPr>
              <a:t>?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42700" y="5186688"/>
            <a:ext cx="9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 </a:t>
            </a:r>
            <a:r>
              <a:rPr lang="fr-FR" sz="4000" dirty="0">
                <a:solidFill>
                  <a:srgbClr val="FF0000"/>
                </a:solidFill>
              </a:rPr>
              <a:t>?</a:t>
            </a:r>
            <a:endParaRPr lang="fr-FR" sz="3200" dirty="0">
              <a:solidFill>
                <a:srgbClr val="FF0000"/>
              </a:solidFill>
            </a:endParaRPr>
          </a:p>
          <a:p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704193" y="5180358"/>
            <a:ext cx="5483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567975" y="5172138"/>
            <a:ext cx="684606" cy="686444"/>
          </a:xfrm>
          <a:prstGeom prst="ellipse">
            <a:avLst/>
          </a:prstGeom>
          <a:noFill/>
          <a:ln w="762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438922" y="3244334"/>
            <a:ext cx="26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?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2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scilloscop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Oscilloscope.thmx</Template>
  <TotalTime>1440</TotalTime>
  <Words>867</Words>
  <Application>Microsoft Macintosh PowerPoint</Application>
  <PresentationFormat>Présentation à l'écran (4:3)</PresentationFormat>
  <Paragraphs>149</Paragraphs>
  <Slides>14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Oscilloscope</vt:lpstr>
      <vt:lpstr>IES-RP-37 Outdoor Lighting in the Airport Environment last update before publication!</vt:lpstr>
      <vt:lpstr>IES RP-37 last update before publication</vt:lpstr>
      <vt:lpstr>IES RP-37 last update before publication</vt:lpstr>
      <vt:lpstr>IES RP-37 last update before publication</vt:lpstr>
      <vt:lpstr>IES RP-37 last update before publication</vt:lpstr>
      <vt:lpstr>IES RP-37 last update before publication</vt:lpstr>
      <vt:lpstr>IES RP-37 last update before publication</vt:lpstr>
      <vt:lpstr>Présentation PowerPoint</vt:lpstr>
      <vt:lpstr>IES RP-37 last update before publication</vt:lpstr>
      <vt:lpstr>IES RP-37 last update before publication</vt:lpstr>
      <vt:lpstr>IES RP-37 last update before publication</vt:lpstr>
      <vt:lpstr>IES RP-37 last update before publication</vt:lpstr>
      <vt:lpstr>New IES standards</vt:lpstr>
      <vt:lpstr>Question or comments?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Upcoming RP-37 - design challenges and tasks oriented illumination for aircraft stand </dc:title>
  <dc:creator>richard larivee</dc:creator>
  <cp:lastModifiedBy>richard larivee</cp:lastModifiedBy>
  <cp:revision>170</cp:revision>
  <cp:lastPrinted>2014-10-17T14:42:56Z</cp:lastPrinted>
  <dcterms:created xsi:type="dcterms:W3CDTF">2014-10-12T18:19:08Z</dcterms:created>
  <dcterms:modified xsi:type="dcterms:W3CDTF">2015-10-22T13:06:00Z</dcterms:modified>
</cp:coreProperties>
</file>